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1" r:id="rId1"/>
  </p:sldMasterIdLst>
  <p:notesMasterIdLst>
    <p:notesMasterId r:id="rId36"/>
  </p:notesMasterIdLst>
  <p:handoutMasterIdLst>
    <p:handoutMasterId r:id="rId37"/>
  </p:handoutMasterIdLst>
  <p:sldIdLst>
    <p:sldId id="311" r:id="rId2"/>
    <p:sldId id="329" r:id="rId3"/>
    <p:sldId id="330" r:id="rId4"/>
    <p:sldId id="344" r:id="rId5"/>
    <p:sldId id="352" r:id="rId6"/>
    <p:sldId id="372" r:id="rId7"/>
    <p:sldId id="373" r:id="rId8"/>
    <p:sldId id="379" r:id="rId9"/>
    <p:sldId id="374" r:id="rId10"/>
    <p:sldId id="375" r:id="rId11"/>
    <p:sldId id="376" r:id="rId12"/>
    <p:sldId id="377" r:id="rId13"/>
    <p:sldId id="378"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93" r:id="rId28"/>
    <p:sldId id="394" r:id="rId29"/>
    <p:sldId id="395" r:id="rId30"/>
    <p:sldId id="396" r:id="rId31"/>
    <p:sldId id="371" r:id="rId32"/>
    <p:sldId id="397" r:id="rId33"/>
    <p:sldId id="325" r:id="rId34"/>
    <p:sldId id="309" r:id="rId35"/>
  </p:sldIdLst>
  <p:sldSz cx="9144000" cy="5143500" type="screen16x9"/>
  <p:notesSz cx="6858000" cy="9144000"/>
  <p:embeddedFontLst>
    <p:embeddedFont>
      <p:font typeface="Consolas" panose="020B0609020204030204" pitchFamily="49" charset="0"/>
      <p:regular r:id="rId38"/>
      <p:bold r:id="rId39"/>
      <p:italic r:id="rId40"/>
      <p:boldItalic r:id="rId41"/>
    </p:embeddedFont>
    <p:embeddedFont>
      <p:font typeface="Lato" panose="020F0502020204030203" pitchFamily="34" charset="0"/>
      <p:regular r:id="rId42"/>
      <p:bold r:id="rId43"/>
      <p:italic r:id="rId44"/>
      <p:boldItalic r:id="rId45"/>
    </p:embeddedFont>
    <p:embeddedFont>
      <p:font typeface="Montserrat" panose="00000500000000000000" pitchFamily="2" charset="0"/>
      <p:regular r:id="rId46"/>
      <p:bold r:id="rId47"/>
      <p:italic r:id="rId48"/>
      <p:boldItalic r:id="rId49"/>
    </p:embeddedFont>
    <p:embeddedFont>
      <p:font typeface="Montserrat ExtraBold" panose="00000900000000000000" pitchFamily="2" charset="0"/>
      <p:bold r:id="rId50"/>
      <p:boldItalic r:id="rId51"/>
    </p:embeddedFont>
    <p:embeddedFont>
      <p:font typeface="Roboto" panose="02000000000000000000" pitchFamily="2" charset="0"/>
      <p:regular r:id="rId52"/>
      <p:bold r:id="rId53"/>
      <p:italic r:id="rId54"/>
      <p:boldItalic r:id="rId55"/>
    </p:embeddedFont>
    <p:embeddedFont>
      <p:font typeface="Source Serif Pro" panose="02040603050405020204" pitchFamily="18" charset="0"/>
      <p:regular r:id="rId56"/>
      <p:bold r:id="rId57"/>
      <p:italic r:id="rId58"/>
      <p:boldItalic r:id="rId59"/>
    </p:embeddedFont>
    <p:embeddedFont>
      <p:font typeface="Spectral Light"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7">
          <p15:clr>
            <a:srgbClr val="A4A3A4"/>
          </p15:clr>
        </p15:guide>
        <p15:guide id="2" pos="5558">
          <p15:clr>
            <a:srgbClr val="A4A3A4"/>
          </p15:clr>
        </p15:guide>
        <p15:guide id="3" pos="1304">
          <p15:clr>
            <a:srgbClr val="A4A3A4"/>
          </p15:clr>
        </p15:guide>
        <p15:guide id="4" orient="horz" pos="1620">
          <p15:clr>
            <a:srgbClr val="A4A3A4"/>
          </p15:clr>
        </p15:guide>
        <p15:guide id="5" orient="horz" pos="2623">
          <p15:clr>
            <a:srgbClr val="A4A3A4"/>
          </p15:clr>
        </p15:guide>
        <p15:guide id="6" pos="4320">
          <p15:clr>
            <a:srgbClr val="A4A3A4"/>
          </p15:clr>
        </p15:guide>
        <p15:guide id="7" pos="3118">
          <p15:clr>
            <a:srgbClr val="A4A3A4"/>
          </p15:clr>
        </p15:guide>
        <p15:guide id="8" pos="2976">
          <p15:clr>
            <a:srgbClr val="A4A3A4"/>
          </p15:clr>
        </p15:guide>
        <p15:guide id="9" orient="horz" pos="590">
          <p15:clr>
            <a:srgbClr val="A4A3A4"/>
          </p15:clr>
        </p15:guide>
        <p15:guide id="10" pos="2268">
          <p15:clr>
            <a:srgbClr val="A4A3A4"/>
          </p15:clr>
        </p15:guide>
        <p15:guide id="11" pos="3902">
          <p15:clr>
            <a:srgbClr val="A4A3A4"/>
          </p15:clr>
        </p15:guide>
        <p15:guide id="12" orient="horz" pos="105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584"/>
    <a:srgbClr val="90CCFA"/>
    <a:srgbClr val="3940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1A0088-3FF0-4591-AE8C-B39587EE2FD8}">
  <a:tblStyle styleId="{FF1A0088-3FF0-4591-AE8C-B39587EE2FD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6"/>
    <p:restoredTop sz="94653"/>
  </p:normalViewPr>
  <p:slideViewPr>
    <p:cSldViewPr snapToGrid="0">
      <p:cViewPr varScale="1">
        <p:scale>
          <a:sx n="113" d="100"/>
          <a:sy n="113" d="100"/>
        </p:scale>
        <p:origin x="744" y="84"/>
      </p:cViewPr>
      <p:guideLst>
        <p:guide orient="horz" pos="337"/>
        <p:guide pos="5558"/>
        <p:guide pos="1304"/>
        <p:guide orient="horz" pos="1620"/>
        <p:guide orient="horz" pos="2623"/>
        <p:guide pos="4320"/>
        <p:guide pos="3118"/>
        <p:guide pos="2976"/>
        <p:guide orient="horz" pos="590"/>
        <p:guide pos="2268"/>
        <p:guide pos="3902"/>
        <p:guide orient="horz" pos="1058"/>
      </p:guideLst>
    </p:cSldViewPr>
  </p:slideViewPr>
  <p:notesTextViewPr>
    <p:cViewPr>
      <p:scale>
        <a:sx n="1" d="1"/>
        <a:sy n="1" d="1"/>
      </p:scale>
      <p:origin x="0" y="0"/>
    </p:cViewPr>
  </p:notesTextViewPr>
  <p:notesViewPr>
    <p:cSldViewPr snapToGrid="0">
      <p:cViewPr varScale="1">
        <p:scale>
          <a:sx n="121" d="100"/>
          <a:sy n="121" d="100"/>
        </p:scale>
        <p:origin x="4000"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25B654EE-46E2-0F4F-A427-90D64B9EDE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903F607F-B941-504A-93E2-B236C592C7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DAE9AD-0277-1C48-A4A6-9639BCA59213}" type="datetimeFigureOut">
              <a:rPr lang="pt-BR" smtClean="0"/>
              <a:t>18/11/2022</a:t>
            </a:fld>
            <a:endParaRPr lang="pt-BR"/>
          </a:p>
        </p:txBody>
      </p:sp>
      <p:sp>
        <p:nvSpPr>
          <p:cNvPr id="4" name="Espaço Reservado para Rodapé 3">
            <a:extLst>
              <a:ext uri="{FF2B5EF4-FFF2-40B4-BE49-F238E27FC236}">
                <a16:creationId xmlns:a16="http://schemas.microsoft.com/office/drawing/2014/main" id="{BECF70CC-E53D-CB46-9D20-16363D6546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18247280-1666-A146-9E9E-6861B1758A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B7252A-A6E1-544A-A976-86DDA006660C}" type="slidenum">
              <a:rPr lang="pt-BR" smtClean="0"/>
              <a:t>‹nº›</a:t>
            </a:fld>
            <a:endParaRPr lang="pt-BR"/>
          </a:p>
        </p:txBody>
      </p:sp>
    </p:spTree>
    <p:extLst>
      <p:ext uri="{BB962C8B-B14F-4D97-AF65-F5344CB8AC3E}">
        <p14:creationId xmlns:p14="http://schemas.microsoft.com/office/powerpoint/2010/main" val="2007812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240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672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4210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376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180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5571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2122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5279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9570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1081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563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08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7755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832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477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4096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413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2940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949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9678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0594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100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085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5332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156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680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de745794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de745794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464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957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346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33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78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499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549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707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16500" y="1001050"/>
            <a:ext cx="6809100" cy="314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52525"/>
              </a:buClr>
              <a:buSzPts val="4600"/>
              <a:buNone/>
              <a:defRPr sz="4600">
                <a:solidFill>
                  <a:srgbClr val="252525"/>
                </a:solidFill>
              </a:defRPr>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11" name="Google Shape;11;p2"/>
          <p:cNvSpPr/>
          <p:nvPr/>
        </p:nvSpPr>
        <p:spPr>
          <a:xfrm rot="-5400000">
            <a:off x="-1173125" y="2799675"/>
            <a:ext cx="4615200" cy="92400"/>
          </a:xfrm>
          <a:prstGeom prst="rect">
            <a:avLst/>
          </a:prstGeom>
          <a:solidFill>
            <a:srgbClr val="174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subTitle" idx="1"/>
          </p:nvPr>
        </p:nvSpPr>
        <p:spPr>
          <a:xfrm rot="-5400000">
            <a:off x="-1772935" y="1844264"/>
            <a:ext cx="4950600" cy="578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200">
                <a:solidFill>
                  <a:srgbClr val="666666"/>
                </a:solidFill>
                <a:latin typeface="Spectral Light"/>
                <a:ea typeface="Spectral Light"/>
                <a:cs typeface="Spectral Light"/>
                <a:sym typeface="Spectral Light"/>
              </a:defRPr>
            </a:lvl1pPr>
            <a:lvl2pPr lvl="1" rtl="0">
              <a:spcBef>
                <a:spcPts val="0"/>
              </a:spcBef>
              <a:spcAft>
                <a:spcPts val="0"/>
              </a:spcAft>
              <a:buNone/>
              <a:defRPr sz="1200">
                <a:solidFill>
                  <a:srgbClr val="666666"/>
                </a:solidFill>
                <a:latin typeface="Spectral Light"/>
                <a:ea typeface="Spectral Light"/>
                <a:cs typeface="Spectral Light"/>
                <a:sym typeface="Spectral Light"/>
              </a:defRPr>
            </a:lvl2pPr>
            <a:lvl3pPr lvl="2" rtl="0">
              <a:spcBef>
                <a:spcPts val="0"/>
              </a:spcBef>
              <a:spcAft>
                <a:spcPts val="0"/>
              </a:spcAft>
              <a:buNone/>
              <a:defRPr sz="1200">
                <a:solidFill>
                  <a:srgbClr val="666666"/>
                </a:solidFill>
                <a:latin typeface="Spectral Light"/>
                <a:ea typeface="Spectral Light"/>
                <a:cs typeface="Spectral Light"/>
                <a:sym typeface="Spectral Light"/>
              </a:defRPr>
            </a:lvl3pPr>
            <a:lvl4pPr lvl="3" rtl="0">
              <a:spcBef>
                <a:spcPts val="0"/>
              </a:spcBef>
              <a:spcAft>
                <a:spcPts val="0"/>
              </a:spcAft>
              <a:buNone/>
              <a:defRPr sz="1200">
                <a:solidFill>
                  <a:srgbClr val="666666"/>
                </a:solidFill>
                <a:latin typeface="Spectral Light"/>
                <a:ea typeface="Spectral Light"/>
                <a:cs typeface="Spectral Light"/>
                <a:sym typeface="Spectral Light"/>
              </a:defRPr>
            </a:lvl4pPr>
            <a:lvl5pPr lvl="4" rtl="0">
              <a:spcBef>
                <a:spcPts val="0"/>
              </a:spcBef>
              <a:spcAft>
                <a:spcPts val="0"/>
              </a:spcAft>
              <a:buNone/>
              <a:defRPr sz="1200">
                <a:solidFill>
                  <a:srgbClr val="666666"/>
                </a:solidFill>
                <a:latin typeface="Spectral Light"/>
                <a:ea typeface="Spectral Light"/>
                <a:cs typeface="Spectral Light"/>
                <a:sym typeface="Spectral Light"/>
              </a:defRPr>
            </a:lvl5pPr>
            <a:lvl6pPr lvl="5" rtl="0">
              <a:spcBef>
                <a:spcPts val="0"/>
              </a:spcBef>
              <a:spcAft>
                <a:spcPts val="0"/>
              </a:spcAft>
              <a:buNone/>
              <a:defRPr sz="1200">
                <a:solidFill>
                  <a:srgbClr val="666666"/>
                </a:solidFill>
                <a:latin typeface="Spectral Light"/>
                <a:ea typeface="Spectral Light"/>
                <a:cs typeface="Spectral Light"/>
                <a:sym typeface="Spectral Light"/>
              </a:defRPr>
            </a:lvl6pPr>
            <a:lvl7pPr lvl="6" rtl="0">
              <a:spcBef>
                <a:spcPts val="0"/>
              </a:spcBef>
              <a:spcAft>
                <a:spcPts val="0"/>
              </a:spcAft>
              <a:buNone/>
              <a:defRPr sz="1200">
                <a:solidFill>
                  <a:srgbClr val="666666"/>
                </a:solidFill>
                <a:latin typeface="Spectral Light"/>
                <a:ea typeface="Spectral Light"/>
                <a:cs typeface="Spectral Light"/>
                <a:sym typeface="Spectral Light"/>
              </a:defRPr>
            </a:lvl7pPr>
            <a:lvl8pPr lvl="7" rtl="0">
              <a:spcBef>
                <a:spcPts val="0"/>
              </a:spcBef>
              <a:spcAft>
                <a:spcPts val="0"/>
              </a:spcAft>
              <a:buNone/>
              <a:defRPr sz="1200">
                <a:solidFill>
                  <a:srgbClr val="666666"/>
                </a:solidFill>
                <a:latin typeface="Spectral Light"/>
                <a:ea typeface="Spectral Light"/>
                <a:cs typeface="Spectral Light"/>
                <a:sym typeface="Spectral Light"/>
              </a:defRPr>
            </a:lvl8pPr>
            <a:lvl9pPr lvl="8" rtl="0">
              <a:spcBef>
                <a:spcPts val="0"/>
              </a:spcBef>
              <a:spcAft>
                <a:spcPts val="0"/>
              </a:spcAft>
              <a:buNone/>
              <a:defRPr sz="1200">
                <a:solidFill>
                  <a:srgbClr val="666666"/>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le &amp; subtitle slide" type="secHead">
  <p:cSld name="SECTION_HEADER">
    <p:bg>
      <p:bgPr>
        <a:no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lvl1pPr lvl="0">
              <a:spcBef>
                <a:spcPts val="0"/>
              </a:spcBef>
              <a:spcAft>
                <a:spcPts val="0"/>
              </a:spcAft>
              <a:buClr>
                <a:srgbClr val="373334"/>
              </a:buClr>
              <a:buSzPts val="3300"/>
              <a:buNone/>
              <a:defRPr sz="3300">
                <a:solidFill>
                  <a:srgbClr val="373334"/>
                </a:solidFill>
              </a:defRPr>
            </a:lvl1pPr>
            <a:lvl2pPr lvl="1">
              <a:spcBef>
                <a:spcPts val="0"/>
              </a:spcBef>
              <a:spcAft>
                <a:spcPts val="0"/>
              </a:spcAft>
              <a:buClr>
                <a:srgbClr val="373334"/>
              </a:buClr>
              <a:buSzPts val="3300"/>
              <a:buNone/>
              <a:defRPr sz="3300">
                <a:solidFill>
                  <a:srgbClr val="373334"/>
                </a:solidFill>
              </a:defRPr>
            </a:lvl2pPr>
            <a:lvl3pPr lvl="2">
              <a:spcBef>
                <a:spcPts val="0"/>
              </a:spcBef>
              <a:spcAft>
                <a:spcPts val="0"/>
              </a:spcAft>
              <a:buClr>
                <a:srgbClr val="373334"/>
              </a:buClr>
              <a:buSzPts val="3300"/>
              <a:buNone/>
              <a:defRPr sz="3300">
                <a:solidFill>
                  <a:srgbClr val="373334"/>
                </a:solidFill>
              </a:defRPr>
            </a:lvl3pPr>
            <a:lvl4pPr lvl="3">
              <a:spcBef>
                <a:spcPts val="0"/>
              </a:spcBef>
              <a:spcAft>
                <a:spcPts val="0"/>
              </a:spcAft>
              <a:buClr>
                <a:srgbClr val="373334"/>
              </a:buClr>
              <a:buSzPts val="3300"/>
              <a:buNone/>
              <a:defRPr sz="3300">
                <a:solidFill>
                  <a:srgbClr val="373334"/>
                </a:solidFill>
              </a:defRPr>
            </a:lvl4pPr>
            <a:lvl5pPr lvl="4">
              <a:spcBef>
                <a:spcPts val="0"/>
              </a:spcBef>
              <a:spcAft>
                <a:spcPts val="0"/>
              </a:spcAft>
              <a:buClr>
                <a:srgbClr val="373334"/>
              </a:buClr>
              <a:buSzPts val="3300"/>
              <a:buNone/>
              <a:defRPr sz="3300">
                <a:solidFill>
                  <a:srgbClr val="373334"/>
                </a:solidFill>
              </a:defRPr>
            </a:lvl5pPr>
            <a:lvl6pPr lvl="5">
              <a:spcBef>
                <a:spcPts val="0"/>
              </a:spcBef>
              <a:spcAft>
                <a:spcPts val="0"/>
              </a:spcAft>
              <a:buClr>
                <a:srgbClr val="373334"/>
              </a:buClr>
              <a:buSzPts val="3300"/>
              <a:buNone/>
              <a:defRPr sz="3300">
                <a:solidFill>
                  <a:srgbClr val="373334"/>
                </a:solidFill>
              </a:defRPr>
            </a:lvl6pPr>
            <a:lvl7pPr lvl="6">
              <a:spcBef>
                <a:spcPts val="0"/>
              </a:spcBef>
              <a:spcAft>
                <a:spcPts val="0"/>
              </a:spcAft>
              <a:buClr>
                <a:srgbClr val="373334"/>
              </a:buClr>
              <a:buSzPts val="3300"/>
              <a:buNone/>
              <a:defRPr sz="3300">
                <a:solidFill>
                  <a:srgbClr val="373334"/>
                </a:solidFill>
              </a:defRPr>
            </a:lvl7pPr>
            <a:lvl8pPr lvl="7">
              <a:spcBef>
                <a:spcPts val="0"/>
              </a:spcBef>
              <a:spcAft>
                <a:spcPts val="0"/>
              </a:spcAft>
              <a:buClr>
                <a:srgbClr val="373334"/>
              </a:buClr>
              <a:buSzPts val="3300"/>
              <a:buNone/>
              <a:defRPr sz="3300">
                <a:solidFill>
                  <a:srgbClr val="373334"/>
                </a:solidFill>
              </a:defRPr>
            </a:lvl8pPr>
            <a:lvl9pPr lvl="8">
              <a:spcBef>
                <a:spcPts val="0"/>
              </a:spcBef>
              <a:spcAft>
                <a:spcPts val="0"/>
              </a:spcAft>
              <a:buClr>
                <a:srgbClr val="373334"/>
              </a:buClr>
              <a:buSzPts val="3300"/>
              <a:buNone/>
              <a:defRPr sz="3300">
                <a:solidFill>
                  <a:srgbClr val="373334"/>
                </a:solidFill>
              </a:defRPr>
            </a:lvl9pPr>
          </a:lstStyle>
          <a:p>
            <a:endParaRPr/>
          </a:p>
        </p:txBody>
      </p:sp>
      <p:sp>
        <p:nvSpPr>
          <p:cNvPr id="15" name="Google Shape;15;p3"/>
          <p:cNvSpPr txBox="1">
            <a:spLocks noGrp="1"/>
          </p:cNvSpPr>
          <p:nvPr>
            <p:ph type="subTitle" idx="1"/>
          </p:nvPr>
        </p:nvSpPr>
        <p:spPr>
          <a:xfrm>
            <a:off x="1477425" y="4030950"/>
            <a:ext cx="2770200" cy="578100"/>
          </a:xfrm>
          <a:prstGeom prst="rect">
            <a:avLst/>
          </a:prstGeom>
        </p:spPr>
        <p:txBody>
          <a:bodyPr spcFirstLastPara="1" wrap="square" lIns="91425" tIns="91425" rIns="91425" bIns="91425" anchor="t" anchorCtr="0">
            <a:noAutofit/>
          </a:bodyPr>
          <a:lstStyle>
            <a:lvl1pPr lvl="0">
              <a:spcBef>
                <a:spcPts val="0"/>
              </a:spcBef>
              <a:spcAft>
                <a:spcPts val="0"/>
              </a:spcAft>
              <a:buNone/>
              <a:defRPr sz="1400">
                <a:solidFill>
                  <a:srgbClr val="666666"/>
                </a:solidFill>
                <a:latin typeface="Spectral Light"/>
                <a:ea typeface="Spectral Light"/>
                <a:cs typeface="Spectral Light"/>
                <a:sym typeface="Spectral Light"/>
              </a:defRPr>
            </a:lvl1pPr>
            <a:lvl2pPr lvl="1">
              <a:spcBef>
                <a:spcPts val="0"/>
              </a:spcBef>
              <a:spcAft>
                <a:spcPts val="0"/>
              </a:spcAft>
              <a:buNone/>
              <a:defRPr>
                <a:solidFill>
                  <a:srgbClr val="666666"/>
                </a:solidFill>
                <a:latin typeface="Spectral Light"/>
                <a:ea typeface="Spectral Light"/>
                <a:cs typeface="Spectral Light"/>
                <a:sym typeface="Spectral Light"/>
              </a:defRPr>
            </a:lvl2pPr>
            <a:lvl3pPr lvl="2">
              <a:spcBef>
                <a:spcPts val="0"/>
              </a:spcBef>
              <a:spcAft>
                <a:spcPts val="0"/>
              </a:spcAft>
              <a:buNone/>
              <a:defRPr>
                <a:solidFill>
                  <a:srgbClr val="666666"/>
                </a:solidFill>
                <a:latin typeface="Spectral Light"/>
                <a:ea typeface="Spectral Light"/>
                <a:cs typeface="Spectral Light"/>
                <a:sym typeface="Spectral Light"/>
              </a:defRPr>
            </a:lvl3pPr>
            <a:lvl4pPr lvl="3">
              <a:spcBef>
                <a:spcPts val="0"/>
              </a:spcBef>
              <a:spcAft>
                <a:spcPts val="0"/>
              </a:spcAft>
              <a:buNone/>
              <a:defRPr>
                <a:solidFill>
                  <a:srgbClr val="666666"/>
                </a:solidFill>
                <a:latin typeface="Spectral Light"/>
                <a:ea typeface="Spectral Light"/>
                <a:cs typeface="Spectral Light"/>
                <a:sym typeface="Spectral Light"/>
              </a:defRPr>
            </a:lvl4pPr>
            <a:lvl5pPr lvl="4">
              <a:spcBef>
                <a:spcPts val="0"/>
              </a:spcBef>
              <a:spcAft>
                <a:spcPts val="0"/>
              </a:spcAft>
              <a:buNone/>
              <a:defRPr>
                <a:solidFill>
                  <a:srgbClr val="666666"/>
                </a:solidFill>
                <a:latin typeface="Spectral Light"/>
                <a:ea typeface="Spectral Light"/>
                <a:cs typeface="Spectral Light"/>
                <a:sym typeface="Spectral Light"/>
              </a:defRPr>
            </a:lvl5pPr>
            <a:lvl6pPr lvl="5">
              <a:spcBef>
                <a:spcPts val="0"/>
              </a:spcBef>
              <a:spcAft>
                <a:spcPts val="0"/>
              </a:spcAft>
              <a:buNone/>
              <a:defRPr>
                <a:solidFill>
                  <a:srgbClr val="666666"/>
                </a:solidFill>
                <a:latin typeface="Spectral Light"/>
                <a:ea typeface="Spectral Light"/>
                <a:cs typeface="Spectral Light"/>
                <a:sym typeface="Spectral Light"/>
              </a:defRPr>
            </a:lvl6pPr>
            <a:lvl7pPr lvl="6">
              <a:spcBef>
                <a:spcPts val="0"/>
              </a:spcBef>
              <a:spcAft>
                <a:spcPts val="0"/>
              </a:spcAft>
              <a:buNone/>
              <a:defRPr>
                <a:solidFill>
                  <a:srgbClr val="666666"/>
                </a:solidFill>
                <a:latin typeface="Spectral Light"/>
                <a:ea typeface="Spectral Light"/>
                <a:cs typeface="Spectral Light"/>
                <a:sym typeface="Spectral Light"/>
              </a:defRPr>
            </a:lvl7pPr>
            <a:lvl8pPr lvl="7">
              <a:spcBef>
                <a:spcPts val="0"/>
              </a:spcBef>
              <a:spcAft>
                <a:spcPts val="0"/>
              </a:spcAft>
              <a:buNone/>
              <a:defRPr>
                <a:solidFill>
                  <a:srgbClr val="666666"/>
                </a:solidFill>
                <a:latin typeface="Spectral Light"/>
                <a:ea typeface="Spectral Light"/>
                <a:cs typeface="Spectral Light"/>
                <a:sym typeface="Spectral Light"/>
              </a:defRPr>
            </a:lvl8pPr>
            <a:lvl9pPr lvl="8">
              <a:spcBef>
                <a:spcPts val="0"/>
              </a:spcBef>
              <a:spcAft>
                <a:spcPts val="0"/>
              </a:spcAft>
              <a:buNone/>
              <a:defRPr>
                <a:solidFill>
                  <a:srgbClr val="666666"/>
                </a:solidFill>
                <a:latin typeface="Spectral Light"/>
                <a:ea typeface="Spectral Light"/>
                <a:cs typeface="Spectral Light"/>
                <a:sym typeface="Spectral Light"/>
              </a:defRPr>
            </a:lvl9pPr>
          </a:lstStyle>
          <a:p>
            <a:endParaRPr/>
          </a:p>
        </p:txBody>
      </p:sp>
      <p:sp>
        <p:nvSpPr>
          <p:cNvPr id="17" name="Google Shape;17;p3"/>
          <p:cNvSpPr/>
          <p:nvPr/>
        </p:nvSpPr>
        <p:spPr>
          <a:xfrm rot="-5400000">
            <a:off x="-1173125" y="2799675"/>
            <a:ext cx="4615200" cy="92400"/>
          </a:xfrm>
          <a:prstGeom prst="rect">
            <a:avLst/>
          </a:prstGeom>
          <a:solidFill>
            <a:srgbClr val="174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ráfico 8">
            <a:extLst>
              <a:ext uri="{FF2B5EF4-FFF2-40B4-BE49-F238E27FC236}">
                <a16:creationId xmlns:a16="http://schemas.microsoft.com/office/drawing/2014/main" id="{DFEBAE08-9ABD-8C49-902C-993C5B9AA8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5711" y="4555710"/>
            <a:ext cx="402793" cy="42925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1pPr>
            <a:lvl2pPr lvl="1"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2pPr>
            <a:lvl3pPr lvl="2"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3pPr>
            <a:lvl4pPr lvl="3"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4pPr>
            <a:lvl5pPr lvl="4"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5pPr>
            <a:lvl6pPr lvl="5"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6pPr>
            <a:lvl7pPr lvl="6"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7pPr>
            <a:lvl8pPr lvl="7"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8pPr>
            <a:lvl9pPr lvl="8"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1pPr>
            <a:lvl2pPr marL="914400" lvl="1"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2pPr>
            <a:lvl3pPr marL="1371600" lvl="2"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3pPr>
            <a:lvl4pPr marL="1828800" lvl="3"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4pPr>
            <a:lvl5pPr marL="2286000" lvl="4"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5pPr>
            <a:lvl6pPr marL="2743200" lvl="5"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6pPr>
            <a:lvl7pPr marL="3200400" lvl="6"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7pPr>
            <a:lvl8pPr marL="3657600" lvl="7"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8pPr>
            <a:lvl9pPr marL="4114800" lvl="8"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iscord.gg/wt5CVZZWJ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w3schools.com/python/python_sets.asp"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schools.com/python/exercise.as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resource.com/python-exercises/python-data-types.ph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34.xml.rels><?xml version="1.0" encoding="UTF-8" standalone="yes"?>
<Relationships xmlns="http://schemas.openxmlformats.org/package/2006/relationships"><Relationship Id="rId3" Type="http://schemas.openxmlformats.org/officeDocument/2006/relationships/hyperlink" Target="https://www.devmedia.com.br/colecoes-no-python-listas-tuplas-e-dicionarios/40678"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www.w3resource.com/python-exercises/" TargetMode="External"/><Relationship Id="rId4" Type="http://schemas.openxmlformats.org/officeDocument/2006/relationships/hyperlink" Target="https://www.w3schools.com/pyth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python/python_datatypes.as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l="13106" t="15681" r="3518" b="17473"/>
          <a:stretch/>
        </p:blipFill>
        <p:spPr>
          <a:xfrm>
            <a:off x="1198475" y="534324"/>
            <a:ext cx="7624521" cy="4074852"/>
          </a:xfrm>
          <a:prstGeom prst="rect">
            <a:avLst/>
          </a:prstGeom>
          <a:noFill/>
          <a:ln>
            <a:noFill/>
          </a:ln>
        </p:spPr>
      </p:pic>
      <p:sp>
        <p:nvSpPr>
          <p:cNvPr id="164" name="Google Shape;164;p26"/>
          <p:cNvSpPr txBox="1">
            <a:spLocks noGrp="1"/>
          </p:cNvSpPr>
          <p:nvPr>
            <p:ph type="ctrTitle"/>
          </p:nvPr>
        </p:nvSpPr>
        <p:spPr>
          <a:xfrm>
            <a:off x="1588377" y="1529357"/>
            <a:ext cx="5493217" cy="1968963"/>
          </a:xfrm>
          <a:prstGeom prst="rect">
            <a:avLst/>
          </a:prstGeom>
        </p:spPr>
        <p:txBody>
          <a:bodyPr spcFirstLastPara="1" wrap="square" lIns="91425" tIns="91425" rIns="91425" bIns="91425" anchor="ctr" anchorCtr="0">
            <a:noAutofit/>
          </a:bodyPr>
          <a:lstStyle/>
          <a:p>
            <a:pPr>
              <a:defRPr/>
            </a:pPr>
            <a:r>
              <a:rPr lang="pt-BR" sz="3200" b="1" i="0" u="none" strike="noStrike" cap="none" dirty="0">
                <a:solidFill>
                  <a:schemeClr val="dk1"/>
                </a:solidFill>
                <a:latin typeface="Times New Roman"/>
                <a:ea typeface="Times New Roman"/>
                <a:cs typeface="Times New Roman"/>
                <a:sym typeface="Times New Roman"/>
              </a:rPr>
              <a:t>Tipos de dados</a:t>
            </a:r>
            <a:r>
              <a:rPr lang="pt-BR" sz="3200" b="1" i="0" u="none" strike="noStrike" cap="none">
                <a:solidFill>
                  <a:schemeClr val="dk1"/>
                </a:solidFill>
                <a:latin typeface="Times New Roman"/>
                <a:ea typeface="Times New Roman"/>
                <a:cs typeface="Times New Roman"/>
                <a:sym typeface="Times New Roman"/>
              </a:rPr>
              <a:t>: Coleções</a:t>
            </a:r>
            <a:br>
              <a:rPr lang="pt-BR" sz="3200" b="1" i="0" u="none" strike="noStrike" cap="none" dirty="0">
                <a:solidFill>
                  <a:schemeClr val="dk1"/>
                </a:solidFill>
                <a:latin typeface="Times New Roman"/>
                <a:ea typeface="Times New Roman"/>
                <a:cs typeface="Times New Roman"/>
                <a:sym typeface="Times New Roman"/>
              </a:rPr>
            </a:br>
            <a:br>
              <a:rPr lang="pt-BR" altLang="pt-BR" sz="6000" dirty="0">
                <a:solidFill>
                  <a:schemeClr val="tx1"/>
                </a:solidFill>
                <a:latin typeface="Times New Roman" panose="02020603050405020304" pitchFamily="18" charset="0"/>
                <a:cs typeface="Times New Roman" panose="02020603050405020304" pitchFamily="18" charset="0"/>
              </a:rPr>
            </a:br>
            <a:r>
              <a:rPr lang="pt-BR" altLang="pt-BR" sz="2400" dirty="0">
                <a:solidFill>
                  <a:schemeClr val="tx1"/>
                </a:solidFill>
                <a:latin typeface="Times New Roman" panose="02020603050405020304" pitchFamily="18" charset="0"/>
                <a:cs typeface="Times New Roman" panose="02020603050405020304" pitchFamily="18" charset="0"/>
              </a:rPr>
              <a:t>Instrutor: Tarik Ponciano</a:t>
            </a:r>
            <a:endParaRPr sz="2400" dirty="0">
              <a:solidFill>
                <a:srgbClr val="174584"/>
              </a:solidFill>
            </a:endParaRPr>
          </a:p>
        </p:txBody>
      </p:sp>
      <p:pic>
        <p:nvPicPr>
          <p:cNvPr id="13" name="Gráfico 12">
            <a:extLst>
              <a:ext uri="{FF2B5EF4-FFF2-40B4-BE49-F238E27FC236}">
                <a16:creationId xmlns:a16="http://schemas.microsoft.com/office/drawing/2014/main" id="{839B6F31-A889-BF4D-B864-4B8705EFC9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8377" y="4333164"/>
            <a:ext cx="1571756" cy="509249"/>
          </a:xfrm>
          <a:prstGeom prst="rect">
            <a:avLst/>
          </a:prstGeom>
        </p:spPr>
      </p:pic>
    </p:spTree>
    <p:extLst>
      <p:ext uri="{BB962C8B-B14F-4D97-AF65-F5344CB8AC3E}">
        <p14:creationId xmlns:p14="http://schemas.microsoft.com/office/powerpoint/2010/main" val="1324688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Lista</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491524A3-3E8A-A20E-E5D6-0A2260B3170F}"/>
              </a:ext>
            </a:extLst>
          </p:cNvPr>
          <p:cNvSpPr txBox="1"/>
          <p:nvPr/>
        </p:nvSpPr>
        <p:spPr>
          <a:xfrm>
            <a:off x="1644039" y="1012903"/>
            <a:ext cx="7172365" cy="738664"/>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Outra característica das listas no Python é que elas são mutáveis, podendo ser alteradas depois de terem sido criadas. Em outras palavras, podemos adicionar, remover e até mesmo alterar os itens de uma lista.</a:t>
            </a:r>
            <a:endParaRPr lang="pt-BR" dirty="0"/>
          </a:p>
        </p:txBody>
      </p:sp>
      <p:pic>
        <p:nvPicPr>
          <p:cNvPr id="7" name="Imagem 6">
            <a:extLst>
              <a:ext uri="{FF2B5EF4-FFF2-40B4-BE49-F238E27FC236}">
                <a16:creationId xmlns:a16="http://schemas.microsoft.com/office/drawing/2014/main" id="{C354EAFE-5FCD-3BB5-6213-5F917601A5F8}"/>
              </a:ext>
            </a:extLst>
          </p:cNvPr>
          <p:cNvPicPr>
            <a:picLocks noChangeAspect="1"/>
          </p:cNvPicPr>
          <p:nvPr/>
        </p:nvPicPr>
        <p:blipFill>
          <a:blip r:embed="rId3"/>
          <a:stretch>
            <a:fillRect/>
          </a:stretch>
        </p:blipFill>
        <p:spPr>
          <a:xfrm>
            <a:off x="1644039" y="1934609"/>
            <a:ext cx="7000875" cy="1457325"/>
          </a:xfrm>
          <a:prstGeom prst="rect">
            <a:avLst/>
          </a:prstGeom>
        </p:spPr>
      </p:pic>
      <p:sp>
        <p:nvSpPr>
          <p:cNvPr id="9" name="CaixaDeTexto 8">
            <a:extLst>
              <a:ext uri="{FF2B5EF4-FFF2-40B4-BE49-F238E27FC236}">
                <a16:creationId xmlns:a16="http://schemas.microsoft.com/office/drawing/2014/main" id="{60A0A637-9CCC-9C02-602C-510718F89997}"/>
              </a:ext>
            </a:extLst>
          </p:cNvPr>
          <p:cNvSpPr txBox="1"/>
          <p:nvPr/>
        </p:nvSpPr>
        <p:spPr>
          <a:xfrm>
            <a:off x="1641859" y="3610885"/>
            <a:ext cx="7000874" cy="738664"/>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Primeiro, criamos uma lista contendo algumas </a:t>
            </a:r>
            <a:r>
              <a:rPr lang="pt-BR" b="0" i="0" dirty="0" err="1">
                <a:solidFill>
                  <a:srgbClr val="253A44"/>
                </a:solidFill>
                <a:effectLst/>
                <a:latin typeface="Source Serif Pro" panose="02040603050405020204" pitchFamily="18" charset="0"/>
              </a:rPr>
              <a:t>strings</a:t>
            </a:r>
            <a:r>
              <a:rPr lang="pt-BR" b="0" i="0" dirty="0">
                <a:solidFill>
                  <a:srgbClr val="253A44"/>
                </a:solidFill>
                <a:effectLst/>
                <a:latin typeface="Source Serif Pro" panose="02040603050405020204" pitchFamily="18" charset="0"/>
              </a:rPr>
              <a:t> e depois imprimimos o seu valor na linha 2. Após isso, acessamos um dos elementos dela e alteramos o valor dele para “Carolina” na linha 4.</a:t>
            </a:r>
            <a:endParaRPr lang="pt-BR" dirty="0"/>
          </a:p>
        </p:txBody>
      </p:sp>
    </p:spTree>
    <p:extLst>
      <p:ext uri="{BB962C8B-B14F-4D97-AF65-F5344CB8AC3E}">
        <p14:creationId xmlns:p14="http://schemas.microsoft.com/office/powerpoint/2010/main" val="4141211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Lista</a:t>
            </a:r>
            <a:endParaRPr sz="2400" b="0" i="0" u="none" strike="noStrike" cap="none" dirty="0">
              <a:solidFill>
                <a:schemeClr val="dk1"/>
              </a:solidFill>
              <a:latin typeface="Times New Roman"/>
              <a:ea typeface="Times New Roman"/>
              <a:cs typeface="Times New Roman"/>
              <a:sym typeface="Times New Roman"/>
            </a:endParaRPr>
          </a:p>
        </p:txBody>
      </p:sp>
      <p:sp>
        <p:nvSpPr>
          <p:cNvPr id="5" name="CaixaDeTexto 4">
            <a:extLst>
              <a:ext uri="{FF2B5EF4-FFF2-40B4-BE49-F238E27FC236}">
                <a16:creationId xmlns:a16="http://schemas.microsoft.com/office/drawing/2014/main" id="{8057D2BD-A0D1-B6C0-1FD6-EF8A4E721E5D}"/>
              </a:ext>
            </a:extLst>
          </p:cNvPr>
          <p:cNvSpPr txBox="1"/>
          <p:nvPr/>
        </p:nvSpPr>
        <p:spPr>
          <a:xfrm>
            <a:off x="1649902" y="895003"/>
            <a:ext cx="7214698" cy="954107"/>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Além de alterar elementos em listas, também é possível adicionar itens nelas, pois já vêm com uma coleção de métodos predefinidos que podem ser usados para manipular os objetos que ela contém. No caso de adicionar elementos, podemos usar o método </a:t>
            </a:r>
            <a:r>
              <a:rPr lang="pt-BR" b="0" i="0" dirty="0" err="1">
                <a:solidFill>
                  <a:srgbClr val="FF0000"/>
                </a:solidFill>
                <a:effectLst/>
                <a:latin typeface="Roboto mono"/>
              </a:rPr>
              <a:t>append</a:t>
            </a:r>
            <a:r>
              <a:rPr lang="pt-BR" b="0" i="0" dirty="0">
                <a:solidFill>
                  <a:srgbClr val="FF0000"/>
                </a:solidFill>
                <a:effectLst/>
                <a:latin typeface="Roboto mono"/>
              </a:rPr>
              <a:t>()</a:t>
            </a:r>
            <a:r>
              <a:rPr lang="pt-BR" b="0" i="0" dirty="0">
                <a:solidFill>
                  <a:schemeClr val="tx1"/>
                </a:solidFill>
                <a:effectLst/>
                <a:latin typeface="Source Serif Pro" panose="02040603050405020204" pitchFamily="18" charset="0"/>
              </a:rPr>
              <a:t>,</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como veremos no </a:t>
            </a:r>
            <a:r>
              <a:rPr lang="pt-BR" b="1" i="0" dirty="0">
                <a:solidFill>
                  <a:srgbClr val="253A44"/>
                </a:solidFill>
                <a:effectLst/>
                <a:latin typeface="Source Serif Pro" panose="02040603050405020204" pitchFamily="18" charset="0"/>
              </a:rPr>
              <a:t>Código:</a:t>
            </a:r>
            <a:endParaRPr lang="pt-BR" dirty="0"/>
          </a:p>
        </p:txBody>
      </p:sp>
      <p:pic>
        <p:nvPicPr>
          <p:cNvPr id="8" name="Imagem 7">
            <a:extLst>
              <a:ext uri="{FF2B5EF4-FFF2-40B4-BE49-F238E27FC236}">
                <a16:creationId xmlns:a16="http://schemas.microsoft.com/office/drawing/2014/main" id="{9838666F-E0B6-F9A1-C133-750AB19EC395}"/>
              </a:ext>
            </a:extLst>
          </p:cNvPr>
          <p:cNvPicPr>
            <a:picLocks noChangeAspect="1"/>
          </p:cNvPicPr>
          <p:nvPr/>
        </p:nvPicPr>
        <p:blipFill>
          <a:blip r:embed="rId3"/>
          <a:stretch>
            <a:fillRect/>
          </a:stretch>
        </p:blipFill>
        <p:spPr>
          <a:xfrm>
            <a:off x="1361545" y="1949730"/>
            <a:ext cx="7572375" cy="1524000"/>
          </a:xfrm>
          <a:prstGeom prst="rect">
            <a:avLst/>
          </a:prstGeom>
        </p:spPr>
      </p:pic>
      <p:sp>
        <p:nvSpPr>
          <p:cNvPr id="11" name="CaixaDeTexto 10">
            <a:extLst>
              <a:ext uri="{FF2B5EF4-FFF2-40B4-BE49-F238E27FC236}">
                <a16:creationId xmlns:a16="http://schemas.microsoft.com/office/drawing/2014/main" id="{B78E6E1E-F620-6CA5-4352-B0DDF5A64F99}"/>
              </a:ext>
            </a:extLst>
          </p:cNvPr>
          <p:cNvSpPr txBox="1"/>
          <p:nvPr/>
        </p:nvSpPr>
        <p:spPr>
          <a:xfrm>
            <a:off x="1649902" y="3584233"/>
            <a:ext cx="7214698" cy="738664"/>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Na linha 1 criamos a lista e na linha 2 a imprimimos. Na linha 3 usamos o método </a:t>
            </a:r>
            <a:r>
              <a:rPr lang="pt-BR" b="0" i="0" dirty="0" err="1">
                <a:solidFill>
                  <a:srgbClr val="FF0000"/>
                </a:solidFill>
                <a:effectLst/>
                <a:latin typeface="Roboto mono"/>
              </a:rPr>
              <a:t>append</a:t>
            </a:r>
            <a:r>
              <a:rPr lang="pt-BR" b="0" i="0" dirty="0">
                <a:solidFill>
                  <a:srgbClr val="FF0000"/>
                </a:solidFill>
                <a:effectLst/>
                <a:latin typeface="Roboto mono"/>
              </a:rPr>
              <a:t>()</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que adiciona elementos no final de uma lista. Quando imprimimos a lista na linha 4 vemos que ela exibirá o item adicionado na última posição.</a:t>
            </a:r>
            <a:endParaRPr lang="pt-BR" dirty="0"/>
          </a:p>
        </p:txBody>
      </p:sp>
    </p:spTree>
    <p:extLst>
      <p:ext uri="{BB962C8B-B14F-4D97-AF65-F5344CB8AC3E}">
        <p14:creationId xmlns:p14="http://schemas.microsoft.com/office/powerpoint/2010/main" val="2673800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Lista</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0BC1D9C6-2B63-0415-14F9-25ED29C758D9}"/>
              </a:ext>
            </a:extLst>
          </p:cNvPr>
          <p:cNvSpPr txBox="1"/>
          <p:nvPr/>
        </p:nvSpPr>
        <p:spPr>
          <a:xfrm>
            <a:off x="1447251" y="955583"/>
            <a:ext cx="7290898" cy="738664"/>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Há outra forma de adicionarmos itens na lista, que é através do método </a:t>
            </a:r>
            <a:r>
              <a:rPr lang="pt-BR" b="0" i="0" dirty="0" err="1">
                <a:solidFill>
                  <a:srgbClr val="FF0000"/>
                </a:solidFill>
                <a:effectLst/>
                <a:latin typeface="Roboto mono"/>
              </a:rPr>
              <a:t>insert</a:t>
            </a:r>
            <a:r>
              <a:rPr lang="pt-BR" b="0" i="0" dirty="0">
                <a:solidFill>
                  <a:srgbClr val="FF0000"/>
                </a:solidFill>
                <a:effectLst/>
                <a:latin typeface="Roboto mono"/>
              </a:rPr>
              <a:t>()</a:t>
            </a:r>
            <a:r>
              <a:rPr lang="pt-BR" b="0" i="0" dirty="0">
                <a:solidFill>
                  <a:srgbClr val="253A44"/>
                </a:solidFill>
                <a:effectLst/>
                <a:latin typeface="Source Serif Pro" panose="02040603050405020204" pitchFamily="18" charset="0"/>
              </a:rPr>
              <a:t>. Ele usa dois parâmetros: o primeiro para indicar a posição da lista em que o elemento será inserido e o segundo para informar o item a ser adicionado na lista.</a:t>
            </a:r>
            <a:endParaRPr lang="pt-BR" dirty="0"/>
          </a:p>
        </p:txBody>
      </p:sp>
      <p:pic>
        <p:nvPicPr>
          <p:cNvPr id="7" name="Imagem 6">
            <a:extLst>
              <a:ext uri="{FF2B5EF4-FFF2-40B4-BE49-F238E27FC236}">
                <a16:creationId xmlns:a16="http://schemas.microsoft.com/office/drawing/2014/main" id="{E3602425-D4B2-0896-AD3B-47ADED79BBC6}"/>
              </a:ext>
            </a:extLst>
          </p:cNvPr>
          <p:cNvPicPr>
            <a:picLocks noChangeAspect="1"/>
          </p:cNvPicPr>
          <p:nvPr/>
        </p:nvPicPr>
        <p:blipFill>
          <a:blip r:embed="rId3"/>
          <a:stretch>
            <a:fillRect/>
          </a:stretch>
        </p:blipFill>
        <p:spPr>
          <a:xfrm>
            <a:off x="1244600" y="1831197"/>
            <a:ext cx="7696200" cy="1314450"/>
          </a:xfrm>
          <a:prstGeom prst="rect">
            <a:avLst/>
          </a:prstGeom>
        </p:spPr>
      </p:pic>
    </p:spTree>
    <p:extLst>
      <p:ext uri="{BB962C8B-B14F-4D97-AF65-F5344CB8AC3E}">
        <p14:creationId xmlns:p14="http://schemas.microsoft.com/office/powerpoint/2010/main" val="2332468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Lista</a:t>
            </a:r>
            <a:endParaRPr sz="2400" b="0" i="0" u="none" strike="noStrike" cap="none" dirty="0">
              <a:solidFill>
                <a:schemeClr val="dk1"/>
              </a:solidFill>
              <a:latin typeface="Times New Roman"/>
              <a:ea typeface="Times New Roman"/>
              <a:cs typeface="Times New Roman"/>
              <a:sym typeface="Times New Roman"/>
            </a:endParaRPr>
          </a:p>
        </p:txBody>
      </p:sp>
      <p:sp>
        <p:nvSpPr>
          <p:cNvPr id="5" name="CaixaDeTexto 4">
            <a:extLst>
              <a:ext uri="{FF2B5EF4-FFF2-40B4-BE49-F238E27FC236}">
                <a16:creationId xmlns:a16="http://schemas.microsoft.com/office/drawing/2014/main" id="{37559892-889F-2821-6C61-6AF140F66F98}"/>
              </a:ext>
            </a:extLst>
          </p:cNvPr>
          <p:cNvSpPr txBox="1"/>
          <p:nvPr/>
        </p:nvSpPr>
        <p:spPr>
          <a:xfrm>
            <a:off x="1649902" y="878070"/>
            <a:ext cx="7197765" cy="954107"/>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Assim como podemos adicionar itens em nossa lista, também podemos retirá-los. E para isso temos dois métodos: </a:t>
            </a:r>
            <a:r>
              <a:rPr lang="pt-BR" b="0" i="0" dirty="0">
                <a:solidFill>
                  <a:srgbClr val="FF0000"/>
                </a:solidFill>
                <a:effectLst/>
                <a:latin typeface="Roboto mono"/>
              </a:rPr>
              <a:t>remove()</a:t>
            </a:r>
            <a:r>
              <a:rPr lang="pt-BR" b="0" i="0" dirty="0">
                <a:solidFill>
                  <a:srgbClr val="253A44"/>
                </a:solidFill>
                <a:effectLst/>
                <a:latin typeface="Source Serif Pro" panose="02040603050405020204" pitchFamily="18" charset="0"/>
              </a:rPr>
              <a:t> para a remoção pelo valor informado no parâmetro, e </a:t>
            </a:r>
            <a:r>
              <a:rPr lang="pt-BR" b="0" i="0" dirty="0">
                <a:solidFill>
                  <a:srgbClr val="FF0000"/>
                </a:solidFill>
                <a:effectLst/>
                <a:latin typeface="Roboto mono"/>
              </a:rPr>
              <a:t>pop()</a:t>
            </a:r>
            <a:r>
              <a:rPr lang="pt-BR" b="0" i="0" dirty="0">
                <a:solidFill>
                  <a:srgbClr val="253A44"/>
                </a:solidFill>
                <a:effectLst/>
                <a:latin typeface="Source Serif Pro" panose="02040603050405020204" pitchFamily="18" charset="0"/>
              </a:rPr>
              <a:t> para remoção pelo índice do elemento na lista. Vejamos como isso funciona na lista de programadores que estamos usando como exemplo:</a:t>
            </a:r>
            <a:endParaRPr lang="pt-BR" dirty="0"/>
          </a:p>
        </p:txBody>
      </p:sp>
      <p:pic>
        <p:nvPicPr>
          <p:cNvPr id="8" name="Imagem 7">
            <a:extLst>
              <a:ext uri="{FF2B5EF4-FFF2-40B4-BE49-F238E27FC236}">
                <a16:creationId xmlns:a16="http://schemas.microsoft.com/office/drawing/2014/main" id="{1D2A0973-497D-6A15-566B-CB190428BDFC}"/>
              </a:ext>
            </a:extLst>
          </p:cNvPr>
          <p:cNvPicPr>
            <a:picLocks noChangeAspect="1"/>
          </p:cNvPicPr>
          <p:nvPr/>
        </p:nvPicPr>
        <p:blipFill>
          <a:blip r:embed="rId3"/>
          <a:stretch>
            <a:fillRect/>
          </a:stretch>
        </p:blipFill>
        <p:spPr>
          <a:xfrm>
            <a:off x="1748896" y="1844474"/>
            <a:ext cx="6696075" cy="1466850"/>
          </a:xfrm>
          <a:prstGeom prst="rect">
            <a:avLst/>
          </a:prstGeom>
        </p:spPr>
      </p:pic>
      <p:pic>
        <p:nvPicPr>
          <p:cNvPr id="10" name="Imagem 9">
            <a:extLst>
              <a:ext uri="{FF2B5EF4-FFF2-40B4-BE49-F238E27FC236}">
                <a16:creationId xmlns:a16="http://schemas.microsoft.com/office/drawing/2014/main" id="{5D213773-1977-3D8E-100A-E8A38048D5CE}"/>
              </a:ext>
            </a:extLst>
          </p:cNvPr>
          <p:cNvPicPr>
            <a:picLocks noChangeAspect="1"/>
          </p:cNvPicPr>
          <p:nvPr/>
        </p:nvPicPr>
        <p:blipFill>
          <a:blip r:embed="rId4"/>
          <a:stretch>
            <a:fillRect/>
          </a:stretch>
        </p:blipFill>
        <p:spPr>
          <a:xfrm>
            <a:off x="1748896" y="3311324"/>
            <a:ext cx="6696075" cy="1543050"/>
          </a:xfrm>
          <a:prstGeom prst="rect">
            <a:avLst/>
          </a:prstGeom>
        </p:spPr>
      </p:pic>
    </p:spTree>
    <p:extLst>
      <p:ext uri="{BB962C8B-B14F-4D97-AF65-F5344CB8AC3E}">
        <p14:creationId xmlns:p14="http://schemas.microsoft.com/office/powerpoint/2010/main" val="278816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Tuplas</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F4E9AAD0-EFC9-A226-709C-4469DAE14503}"/>
              </a:ext>
            </a:extLst>
          </p:cNvPr>
          <p:cNvSpPr txBox="1"/>
          <p:nvPr/>
        </p:nvSpPr>
        <p:spPr>
          <a:xfrm>
            <a:off x="1649902" y="1192768"/>
            <a:ext cx="7189298" cy="523220"/>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Tupla é uma estrutura de dados semelhante a lista. Porém, ela tem a característica de ser imutável, ou seja, após uma tupla ser criada, ela não pode ser alterada.</a:t>
            </a:r>
            <a:endParaRPr lang="pt-BR" dirty="0"/>
          </a:p>
        </p:txBody>
      </p:sp>
      <p:pic>
        <p:nvPicPr>
          <p:cNvPr id="9" name="Imagem 8">
            <a:extLst>
              <a:ext uri="{FF2B5EF4-FFF2-40B4-BE49-F238E27FC236}">
                <a16:creationId xmlns:a16="http://schemas.microsoft.com/office/drawing/2014/main" id="{C4DC1E60-8AD4-4193-DD12-5201E1B80457}"/>
              </a:ext>
            </a:extLst>
          </p:cNvPr>
          <p:cNvPicPr>
            <a:picLocks noChangeAspect="1"/>
          </p:cNvPicPr>
          <p:nvPr/>
        </p:nvPicPr>
        <p:blipFill>
          <a:blip r:embed="rId3"/>
          <a:stretch>
            <a:fillRect/>
          </a:stretch>
        </p:blipFill>
        <p:spPr>
          <a:xfrm>
            <a:off x="1649902" y="1971675"/>
            <a:ext cx="6296025" cy="1200150"/>
          </a:xfrm>
          <a:prstGeom prst="rect">
            <a:avLst/>
          </a:prstGeom>
        </p:spPr>
      </p:pic>
      <p:sp>
        <p:nvSpPr>
          <p:cNvPr id="12" name="CaixaDeTexto 11">
            <a:extLst>
              <a:ext uri="{FF2B5EF4-FFF2-40B4-BE49-F238E27FC236}">
                <a16:creationId xmlns:a16="http://schemas.microsoft.com/office/drawing/2014/main" id="{EB7E4AC9-B8C4-5761-2C78-76C7D0591600}"/>
              </a:ext>
            </a:extLst>
          </p:cNvPr>
          <p:cNvSpPr txBox="1"/>
          <p:nvPr/>
        </p:nvSpPr>
        <p:spPr>
          <a:xfrm>
            <a:off x="1649902" y="3427512"/>
            <a:ext cx="6926831" cy="954107"/>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Acima vemos o uso de uma tupla no Python delimitada por parênteses na sua sintaxe. Na linha 1, a variável </a:t>
            </a:r>
            <a:r>
              <a:rPr lang="pt-BR" b="0" i="0" dirty="0" err="1">
                <a:solidFill>
                  <a:srgbClr val="FF0000"/>
                </a:solidFill>
                <a:effectLst/>
                <a:latin typeface="Roboto mono"/>
              </a:rPr>
              <a:t>times_rj</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recebe quatro objetos do tipo </a:t>
            </a:r>
            <a:r>
              <a:rPr lang="pt-BR" b="0" i="0" dirty="0" err="1">
                <a:solidFill>
                  <a:srgbClr val="253A44"/>
                </a:solidFill>
                <a:effectLst/>
                <a:latin typeface="Source Serif Pro" panose="02040603050405020204" pitchFamily="18" charset="0"/>
              </a:rPr>
              <a:t>string</a:t>
            </a:r>
            <a:r>
              <a:rPr lang="pt-BR" b="0" i="0" dirty="0">
                <a:solidFill>
                  <a:srgbClr val="253A44"/>
                </a:solidFill>
                <a:effectLst/>
                <a:latin typeface="Source Serif Pro" panose="02040603050405020204" pitchFamily="18" charset="0"/>
              </a:rPr>
              <a:t>. Na linha 3, imprimimos o tipo da variável, que é uma tupla. E na linha 4, imprimimos também o conteúdo de </a:t>
            </a:r>
            <a:r>
              <a:rPr lang="pt-BR" b="0" i="0" dirty="0" err="1">
                <a:solidFill>
                  <a:srgbClr val="FF0000"/>
                </a:solidFill>
                <a:effectLst/>
                <a:latin typeface="Roboto mono"/>
              </a:rPr>
              <a:t>times_rj</a:t>
            </a:r>
            <a:r>
              <a:rPr lang="pt-BR" b="0" i="0" dirty="0">
                <a:solidFill>
                  <a:srgbClr val="253A44"/>
                </a:solidFill>
                <a:effectLst/>
                <a:latin typeface="Source Serif Pro" panose="02040603050405020204" pitchFamily="18" charset="0"/>
              </a:rPr>
              <a:t>.</a:t>
            </a:r>
            <a:endParaRPr lang="pt-BR" dirty="0"/>
          </a:p>
        </p:txBody>
      </p:sp>
    </p:spTree>
    <p:extLst>
      <p:ext uri="{BB962C8B-B14F-4D97-AF65-F5344CB8AC3E}">
        <p14:creationId xmlns:p14="http://schemas.microsoft.com/office/powerpoint/2010/main" val="2629507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Tuplas</a:t>
            </a:r>
            <a:endParaRPr sz="2400" b="0" i="0" u="none" strike="noStrike" cap="none" dirty="0">
              <a:solidFill>
                <a:schemeClr val="dk1"/>
              </a:solidFill>
              <a:latin typeface="Times New Roman"/>
              <a:ea typeface="Times New Roman"/>
              <a:cs typeface="Times New Roman"/>
              <a:sym typeface="Times New Roman"/>
            </a:endParaRPr>
          </a:p>
        </p:txBody>
      </p:sp>
      <p:sp>
        <p:nvSpPr>
          <p:cNvPr id="5" name="CaixaDeTexto 4">
            <a:extLst>
              <a:ext uri="{FF2B5EF4-FFF2-40B4-BE49-F238E27FC236}">
                <a16:creationId xmlns:a16="http://schemas.microsoft.com/office/drawing/2014/main" id="{A9697E09-65CF-4C75-5D61-5E75EABD0BCD}"/>
              </a:ext>
            </a:extLst>
          </p:cNvPr>
          <p:cNvSpPr txBox="1"/>
          <p:nvPr/>
        </p:nvSpPr>
        <p:spPr>
          <a:xfrm>
            <a:off x="1649901" y="1215823"/>
            <a:ext cx="5834631" cy="523220"/>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Assim como é feito nas listas, podemos acessar um determinado valor na tupla pelo seu índice:</a:t>
            </a:r>
            <a:endParaRPr lang="pt-BR" dirty="0"/>
          </a:p>
        </p:txBody>
      </p:sp>
      <p:pic>
        <p:nvPicPr>
          <p:cNvPr id="7" name="Imagem 6">
            <a:extLst>
              <a:ext uri="{FF2B5EF4-FFF2-40B4-BE49-F238E27FC236}">
                <a16:creationId xmlns:a16="http://schemas.microsoft.com/office/drawing/2014/main" id="{BEF1387D-AB34-CBF0-528B-822674C3A468}"/>
              </a:ext>
            </a:extLst>
          </p:cNvPr>
          <p:cNvPicPr>
            <a:picLocks noChangeAspect="1"/>
          </p:cNvPicPr>
          <p:nvPr/>
        </p:nvPicPr>
        <p:blipFill>
          <a:blip r:embed="rId3"/>
          <a:stretch>
            <a:fillRect/>
          </a:stretch>
        </p:blipFill>
        <p:spPr>
          <a:xfrm>
            <a:off x="1649901" y="2160483"/>
            <a:ext cx="5848350" cy="1019175"/>
          </a:xfrm>
          <a:prstGeom prst="rect">
            <a:avLst/>
          </a:prstGeom>
        </p:spPr>
      </p:pic>
    </p:spTree>
    <p:extLst>
      <p:ext uri="{BB962C8B-B14F-4D97-AF65-F5344CB8AC3E}">
        <p14:creationId xmlns:p14="http://schemas.microsoft.com/office/powerpoint/2010/main" val="4243887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Tuplas</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32D7BE7D-C071-6CEB-6AEE-525596DAA1C2}"/>
              </a:ext>
            </a:extLst>
          </p:cNvPr>
          <p:cNvSpPr txBox="1"/>
          <p:nvPr/>
        </p:nvSpPr>
        <p:spPr>
          <a:xfrm>
            <a:off x="1649901" y="1220514"/>
            <a:ext cx="7104631" cy="738664"/>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Uma observação a ser feita no uso de uma tupla é que se ela tiver um único item, é necessário colocar uma vírgula depois dele, pois caso contrário, o objeto que vamos obter é uma </a:t>
            </a:r>
            <a:r>
              <a:rPr lang="pt-BR" b="0" i="0" dirty="0" err="1">
                <a:solidFill>
                  <a:srgbClr val="253A44"/>
                </a:solidFill>
                <a:effectLst/>
                <a:latin typeface="Source Serif Pro" panose="02040603050405020204" pitchFamily="18" charset="0"/>
              </a:rPr>
              <a:t>string</a:t>
            </a:r>
            <a:r>
              <a:rPr lang="pt-BR" b="0" i="0" dirty="0">
                <a:solidFill>
                  <a:srgbClr val="253A44"/>
                </a:solidFill>
                <a:effectLst/>
                <a:latin typeface="Source Serif Pro" panose="02040603050405020204" pitchFamily="18" charset="0"/>
              </a:rPr>
              <a:t>, porque o valor do item é do tipo </a:t>
            </a:r>
            <a:r>
              <a:rPr lang="pt-BR" b="0" i="0" dirty="0" err="1">
                <a:solidFill>
                  <a:srgbClr val="253A44"/>
                </a:solidFill>
                <a:effectLst/>
                <a:latin typeface="Source Serif Pro" panose="02040603050405020204" pitchFamily="18" charset="0"/>
              </a:rPr>
              <a:t>string</a:t>
            </a:r>
            <a:r>
              <a:rPr lang="pt-BR" b="0" i="0" dirty="0">
                <a:solidFill>
                  <a:srgbClr val="253A44"/>
                </a:solidFill>
                <a:effectLst/>
                <a:latin typeface="Source Serif Pro" panose="02040603050405020204" pitchFamily="18" charset="0"/>
              </a:rPr>
              <a:t>.</a:t>
            </a:r>
            <a:endParaRPr lang="pt-BR" dirty="0"/>
          </a:p>
        </p:txBody>
      </p:sp>
      <p:pic>
        <p:nvPicPr>
          <p:cNvPr id="8" name="Imagem 7">
            <a:extLst>
              <a:ext uri="{FF2B5EF4-FFF2-40B4-BE49-F238E27FC236}">
                <a16:creationId xmlns:a16="http://schemas.microsoft.com/office/drawing/2014/main" id="{1FF0D6CE-4302-C65E-9DB7-94C509C6A5AB}"/>
              </a:ext>
            </a:extLst>
          </p:cNvPr>
          <p:cNvPicPr>
            <a:picLocks noChangeAspect="1"/>
          </p:cNvPicPr>
          <p:nvPr/>
        </p:nvPicPr>
        <p:blipFill>
          <a:blip r:embed="rId3"/>
          <a:stretch>
            <a:fillRect/>
          </a:stretch>
        </p:blipFill>
        <p:spPr>
          <a:xfrm>
            <a:off x="1802301" y="2134911"/>
            <a:ext cx="6224099" cy="2098824"/>
          </a:xfrm>
          <a:prstGeom prst="rect">
            <a:avLst/>
          </a:prstGeom>
        </p:spPr>
      </p:pic>
    </p:spTree>
    <p:extLst>
      <p:ext uri="{BB962C8B-B14F-4D97-AF65-F5344CB8AC3E}">
        <p14:creationId xmlns:p14="http://schemas.microsoft.com/office/powerpoint/2010/main" val="3413397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Tuplas</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32D7BE7D-C071-6CEB-6AEE-525596DAA1C2}"/>
              </a:ext>
            </a:extLst>
          </p:cNvPr>
          <p:cNvSpPr txBox="1"/>
          <p:nvPr/>
        </p:nvSpPr>
        <p:spPr>
          <a:xfrm>
            <a:off x="1649901" y="1220514"/>
            <a:ext cx="7104631" cy="523220"/>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O fato da tupla ser imutável faz com que os seus elementos não possam ser alterados depois dela já criada. Vamos usar a tupla </a:t>
            </a:r>
            <a:r>
              <a:rPr lang="pt-BR" b="0" i="0" dirty="0">
                <a:solidFill>
                  <a:srgbClr val="FF0000"/>
                </a:solidFill>
                <a:effectLst/>
                <a:latin typeface="Roboto mono"/>
              </a:rPr>
              <a:t>vogais</a:t>
            </a:r>
            <a:r>
              <a:rPr lang="pt-BR" b="0" i="0" dirty="0">
                <a:solidFill>
                  <a:srgbClr val="253A44"/>
                </a:solidFill>
                <a:effectLst/>
                <a:latin typeface="Source Serif Pro" panose="02040603050405020204" pitchFamily="18" charset="0"/>
              </a:rPr>
              <a:t> para mostrar um exemplo desse tipo.</a:t>
            </a:r>
            <a:endParaRPr lang="pt-BR" dirty="0"/>
          </a:p>
        </p:txBody>
      </p:sp>
      <p:pic>
        <p:nvPicPr>
          <p:cNvPr id="5" name="Imagem 4">
            <a:extLst>
              <a:ext uri="{FF2B5EF4-FFF2-40B4-BE49-F238E27FC236}">
                <a16:creationId xmlns:a16="http://schemas.microsoft.com/office/drawing/2014/main" id="{BB87E7CC-7C94-63FE-6CCE-32A4F053D500}"/>
              </a:ext>
            </a:extLst>
          </p:cNvPr>
          <p:cNvPicPr>
            <a:picLocks noChangeAspect="1"/>
          </p:cNvPicPr>
          <p:nvPr/>
        </p:nvPicPr>
        <p:blipFill>
          <a:blip r:embed="rId3"/>
          <a:stretch>
            <a:fillRect/>
          </a:stretch>
        </p:blipFill>
        <p:spPr>
          <a:xfrm>
            <a:off x="1649901" y="2057400"/>
            <a:ext cx="3571875" cy="1028700"/>
          </a:xfrm>
          <a:prstGeom prst="rect">
            <a:avLst/>
          </a:prstGeom>
        </p:spPr>
      </p:pic>
    </p:spTree>
    <p:extLst>
      <p:ext uri="{BB962C8B-B14F-4D97-AF65-F5344CB8AC3E}">
        <p14:creationId xmlns:p14="http://schemas.microsoft.com/office/powerpoint/2010/main" val="3534079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Tuplas</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32D7BE7D-C071-6CEB-6AEE-525596DAA1C2}"/>
              </a:ext>
            </a:extLst>
          </p:cNvPr>
          <p:cNvSpPr txBox="1"/>
          <p:nvPr/>
        </p:nvSpPr>
        <p:spPr>
          <a:xfrm>
            <a:off x="1649901" y="1220514"/>
            <a:ext cx="7104631" cy="523220"/>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O fato da tupla ser imutável faz com que os seus elementos não possam ser alterados depois dela já criada. Vamos usar a tupla </a:t>
            </a:r>
            <a:r>
              <a:rPr lang="pt-BR" b="0" i="0" dirty="0">
                <a:solidFill>
                  <a:srgbClr val="FF0000"/>
                </a:solidFill>
                <a:effectLst/>
                <a:latin typeface="Roboto mono"/>
              </a:rPr>
              <a:t>vogais</a:t>
            </a:r>
            <a:r>
              <a:rPr lang="pt-BR" b="0" i="0" dirty="0">
                <a:solidFill>
                  <a:srgbClr val="253A44"/>
                </a:solidFill>
                <a:effectLst/>
                <a:latin typeface="Source Serif Pro" panose="02040603050405020204" pitchFamily="18" charset="0"/>
              </a:rPr>
              <a:t> para mostrar um exemplo desse tipo.</a:t>
            </a:r>
            <a:endParaRPr lang="pt-BR" dirty="0"/>
          </a:p>
        </p:txBody>
      </p:sp>
      <p:pic>
        <p:nvPicPr>
          <p:cNvPr id="5" name="Imagem 4">
            <a:extLst>
              <a:ext uri="{FF2B5EF4-FFF2-40B4-BE49-F238E27FC236}">
                <a16:creationId xmlns:a16="http://schemas.microsoft.com/office/drawing/2014/main" id="{BB87E7CC-7C94-63FE-6CCE-32A4F053D500}"/>
              </a:ext>
            </a:extLst>
          </p:cNvPr>
          <p:cNvPicPr>
            <a:picLocks noChangeAspect="1"/>
          </p:cNvPicPr>
          <p:nvPr/>
        </p:nvPicPr>
        <p:blipFill>
          <a:blip r:embed="rId3"/>
          <a:stretch>
            <a:fillRect/>
          </a:stretch>
        </p:blipFill>
        <p:spPr>
          <a:xfrm>
            <a:off x="1649901" y="2057400"/>
            <a:ext cx="3571875" cy="1028700"/>
          </a:xfrm>
          <a:prstGeom prst="rect">
            <a:avLst/>
          </a:prstGeom>
        </p:spPr>
      </p:pic>
      <p:sp>
        <p:nvSpPr>
          <p:cNvPr id="7" name="CaixaDeTexto 6">
            <a:extLst>
              <a:ext uri="{FF2B5EF4-FFF2-40B4-BE49-F238E27FC236}">
                <a16:creationId xmlns:a16="http://schemas.microsoft.com/office/drawing/2014/main" id="{E9CD43F4-91A3-4B95-C47D-9965C8C426EC}"/>
              </a:ext>
            </a:extLst>
          </p:cNvPr>
          <p:cNvSpPr txBox="1"/>
          <p:nvPr/>
        </p:nvSpPr>
        <p:spPr>
          <a:xfrm>
            <a:off x="1649901" y="3245877"/>
            <a:ext cx="7016749" cy="307777"/>
          </a:xfrm>
          <a:prstGeom prst="rect">
            <a:avLst/>
          </a:prstGeom>
          <a:noFill/>
        </p:spPr>
        <p:txBody>
          <a:bodyPr wrap="square">
            <a:spAutoFit/>
          </a:bodyPr>
          <a:lstStyle/>
          <a:p>
            <a:r>
              <a:rPr lang="en-US" b="0" i="0" dirty="0">
                <a:solidFill>
                  <a:srgbClr val="253A44"/>
                </a:solidFill>
                <a:effectLst/>
                <a:latin typeface="Source Serif Pro" panose="02040603050405020204" pitchFamily="18" charset="0"/>
              </a:rPr>
              <a:t>O Código </a:t>
            </a:r>
            <a:r>
              <a:rPr lang="en-US" b="0" i="0" dirty="0" err="1">
                <a:solidFill>
                  <a:srgbClr val="253A44"/>
                </a:solidFill>
                <a:effectLst/>
                <a:latin typeface="Source Serif Pro" panose="02040603050405020204" pitchFamily="18" charset="0"/>
              </a:rPr>
              <a:t>exibirá</a:t>
            </a:r>
            <a:r>
              <a:rPr lang="en-US" b="0" i="0" dirty="0">
                <a:solidFill>
                  <a:srgbClr val="253A44"/>
                </a:solidFill>
                <a:effectLst/>
                <a:latin typeface="Source Serif Pro" panose="02040603050405020204" pitchFamily="18" charset="0"/>
              </a:rPr>
              <a:t> o </a:t>
            </a:r>
            <a:r>
              <a:rPr lang="en-US" b="0" i="0" dirty="0" err="1">
                <a:solidFill>
                  <a:srgbClr val="253A44"/>
                </a:solidFill>
                <a:effectLst/>
                <a:latin typeface="Source Serif Pro" panose="02040603050405020204" pitchFamily="18" charset="0"/>
              </a:rPr>
              <a:t>erro</a:t>
            </a:r>
            <a:r>
              <a:rPr lang="en-US" b="0" i="0" dirty="0">
                <a:solidFill>
                  <a:srgbClr val="253A44"/>
                </a:solidFill>
                <a:effectLst/>
                <a:latin typeface="Source Serif Pro" panose="02040603050405020204" pitchFamily="18" charset="0"/>
              </a:rPr>
              <a:t> </a:t>
            </a:r>
            <a:r>
              <a:rPr lang="en-US" b="0" i="0" dirty="0" err="1">
                <a:solidFill>
                  <a:srgbClr val="FF0000"/>
                </a:solidFill>
                <a:effectLst/>
                <a:latin typeface="Roboto mono"/>
              </a:rPr>
              <a:t>TypeError</a:t>
            </a:r>
            <a:r>
              <a:rPr lang="en-US" b="0" i="0" dirty="0">
                <a:solidFill>
                  <a:srgbClr val="FF0000"/>
                </a:solidFill>
                <a:effectLst/>
                <a:latin typeface="Roboto mono"/>
              </a:rPr>
              <a:t>: 'tuple' object does not support item assignment</a:t>
            </a:r>
            <a:r>
              <a:rPr lang="en-US" b="0" i="0" dirty="0">
                <a:solidFill>
                  <a:srgbClr val="FF0000"/>
                </a:solidFill>
                <a:effectLst/>
                <a:latin typeface="Source Serif Pro" panose="02040603050405020204" pitchFamily="18" charset="0"/>
              </a:rPr>
              <a:t>.</a:t>
            </a:r>
            <a:endParaRPr lang="pt-BR" dirty="0">
              <a:solidFill>
                <a:srgbClr val="FF0000"/>
              </a:solidFill>
            </a:endParaRPr>
          </a:p>
        </p:txBody>
      </p:sp>
      <p:sp>
        <p:nvSpPr>
          <p:cNvPr id="6" name="CaixaDeTexto 5">
            <a:extLst>
              <a:ext uri="{FF2B5EF4-FFF2-40B4-BE49-F238E27FC236}">
                <a16:creationId xmlns:a16="http://schemas.microsoft.com/office/drawing/2014/main" id="{102992B8-B5A1-CB9A-BD02-E86C6C2BC05C}"/>
              </a:ext>
            </a:extLst>
          </p:cNvPr>
          <p:cNvSpPr txBox="1"/>
          <p:nvPr/>
        </p:nvSpPr>
        <p:spPr>
          <a:xfrm>
            <a:off x="1649901" y="3856675"/>
            <a:ext cx="7104630" cy="738664"/>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Veja que não é possível fazer alteração nas tuplas. Diferentemente do que acontece com as listas, não podemos trocar os elementos de um objeto do tipo tupla, pois se trata de uma sequência imutável.</a:t>
            </a:r>
            <a:endParaRPr lang="pt-BR" dirty="0"/>
          </a:p>
        </p:txBody>
      </p:sp>
    </p:spTree>
    <p:extLst>
      <p:ext uri="{BB962C8B-B14F-4D97-AF65-F5344CB8AC3E}">
        <p14:creationId xmlns:p14="http://schemas.microsoft.com/office/powerpoint/2010/main" val="2086829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Tuplas</a:t>
            </a:r>
            <a:endParaRPr sz="2400" b="0" i="0" u="none" strike="noStrike" cap="none" dirty="0">
              <a:solidFill>
                <a:schemeClr val="dk1"/>
              </a:solidFill>
              <a:latin typeface="Times New Roman"/>
              <a:ea typeface="Times New Roman"/>
              <a:cs typeface="Times New Roman"/>
              <a:sym typeface="Times New Roman"/>
            </a:endParaRPr>
          </a:p>
        </p:txBody>
      </p:sp>
      <p:sp>
        <p:nvSpPr>
          <p:cNvPr id="8" name="CaixaDeTexto 7">
            <a:extLst>
              <a:ext uri="{FF2B5EF4-FFF2-40B4-BE49-F238E27FC236}">
                <a16:creationId xmlns:a16="http://schemas.microsoft.com/office/drawing/2014/main" id="{17C82D73-32CF-7837-7C59-350F440A442C}"/>
              </a:ext>
            </a:extLst>
          </p:cNvPr>
          <p:cNvSpPr txBox="1"/>
          <p:nvPr/>
        </p:nvSpPr>
        <p:spPr>
          <a:xfrm>
            <a:off x="1649901" y="1186755"/>
            <a:ext cx="7121565" cy="954107"/>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As tuplas devem ser usadas em situações em que não haverá necessidade de adicionar, remover ou alterar elementos de um grupo de itens. Exemplos bons seriam os meses do ano, os dias da semana, as estações do ano etc. Nesses casos, não haverá mudança nesses itens (pelo menos isso é muito improvável).</a:t>
            </a:r>
            <a:endParaRPr lang="pt-BR" dirty="0"/>
          </a:p>
        </p:txBody>
      </p:sp>
    </p:spTree>
    <p:extLst>
      <p:ext uri="{BB962C8B-B14F-4D97-AF65-F5344CB8AC3E}">
        <p14:creationId xmlns:p14="http://schemas.microsoft.com/office/powerpoint/2010/main" val="3883222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A005DEC8-8C73-84BE-4077-625703D6B8BA}"/>
              </a:ext>
            </a:extLst>
          </p:cNvPr>
          <p:cNvSpPr txBox="1"/>
          <p:nvPr/>
        </p:nvSpPr>
        <p:spPr>
          <a:xfrm>
            <a:off x="1362901" y="486231"/>
            <a:ext cx="7942263"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Links da Disciplina</a:t>
            </a:r>
          </a:p>
        </p:txBody>
      </p:sp>
      <p:sp>
        <p:nvSpPr>
          <p:cNvPr id="3" name="Google Shape;70;p3">
            <a:extLst>
              <a:ext uri="{FF2B5EF4-FFF2-40B4-BE49-F238E27FC236}">
                <a16:creationId xmlns:a16="http://schemas.microsoft.com/office/drawing/2014/main" id="{0EB76040-0963-DB8D-85F6-05B112FB6310}"/>
              </a:ext>
            </a:extLst>
          </p:cNvPr>
          <p:cNvSpPr txBox="1"/>
          <p:nvPr/>
        </p:nvSpPr>
        <p:spPr>
          <a:xfrm>
            <a:off x="1362901" y="1294497"/>
            <a:ext cx="6369158" cy="2862282"/>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000000"/>
              </a:buClr>
              <a:buSzPts val="2000"/>
              <a:buFont typeface="Arial"/>
              <a:buAutoNum type="arabicPeriod"/>
            </a:pPr>
            <a:r>
              <a:rPr lang="pt-BR" sz="2000" b="0" i="0" u="none" strike="noStrike" cap="none" dirty="0">
                <a:solidFill>
                  <a:schemeClr val="dk1"/>
                </a:solidFill>
                <a:latin typeface="Times New Roman"/>
                <a:ea typeface="Times New Roman"/>
                <a:cs typeface="Times New Roman"/>
                <a:sym typeface="Times New Roman"/>
              </a:rPr>
              <a:t>Discord: </a:t>
            </a:r>
            <a:r>
              <a:rPr lang="pt-BR" sz="2000" b="0" i="0" u="none" strike="noStrike" cap="none" dirty="0">
                <a:solidFill>
                  <a:schemeClr val="dk1"/>
                </a:solidFill>
                <a:latin typeface="Times New Roman"/>
                <a:ea typeface="Times New Roman"/>
                <a:cs typeface="Times New Roman"/>
                <a:sym typeface="Times New Roman"/>
                <a:hlinkClick r:id="rId3"/>
              </a:rPr>
              <a:t>https://discord.gg/wt5CVZZWJs</a:t>
            </a:r>
            <a:endParaRPr lang="pt-BR" sz="2000" b="0" i="0" u="none" strike="noStrike" cap="none" dirty="0">
              <a:solidFill>
                <a:schemeClr val="dk1"/>
              </a:solidFill>
              <a:latin typeface="Times New Roman"/>
              <a:ea typeface="Times New Roman"/>
              <a:cs typeface="Times New Roman"/>
              <a:sym typeface="Times New Roman"/>
            </a:endParaRPr>
          </a:p>
          <a:p>
            <a:pPr marL="457200" marR="0" lvl="0" indent="-457200" algn="just" rtl="0">
              <a:spcBef>
                <a:spcPts val="0"/>
              </a:spcBef>
              <a:spcAft>
                <a:spcPts val="0"/>
              </a:spcAft>
              <a:buClr>
                <a:srgbClr val="000000"/>
              </a:buClr>
              <a:buSzPts val="2000"/>
              <a:buFont typeface="Arial"/>
              <a:buAutoNum type="arabicPeriod"/>
            </a:pPr>
            <a:endParaRPr lang="pt-BR" sz="2000" b="0" i="0" u="none" strike="noStrike" cap="none" dirty="0">
              <a:solidFill>
                <a:schemeClr val="dk1"/>
              </a:solidFill>
              <a:latin typeface="Times New Roman"/>
              <a:ea typeface="Times New Roman"/>
              <a:cs typeface="Times New Roman"/>
              <a:sym typeface="Times New Roman"/>
            </a:endParaRPr>
          </a:p>
          <a:p>
            <a:pPr marL="457200" marR="0" lvl="0" indent="-457200" algn="just" rtl="0">
              <a:spcBef>
                <a:spcPts val="0"/>
              </a:spcBef>
              <a:spcAft>
                <a:spcPts val="0"/>
              </a:spcAft>
              <a:buClr>
                <a:srgbClr val="000000"/>
              </a:buClr>
              <a:buSzPts val="2000"/>
              <a:buFont typeface="Arial"/>
              <a:buAutoNum type="arabicPeriod"/>
            </a:pPr>
            <a:r>
              <a:rPr lang="pt-BR" sz="2000" dirty="0">
                <a:solidFill>
                  <a:schemeClr val="dk1"/>
                </a:solidFill>
                <a:latin typeface="Times New Roman"/>
                <a:ea typeface="Times New Roman"/>
                <a:cs typeface="Times New Roman"/>
                <a:sym typeface="Times New Roman"/>
              </a:rPr>
              <a:t>Drive: https://drive.google.com/drive/folders/1hOl0DaPeAor7gnhKBUIlZ5n8lLRDNvUY?usp=sharing</a:t>
            </a:r>
          </a:p>
          <a:p>
            <a:pPr marL="457200" marR="0" lvl="0" indent="-457200" algn="just" rtl="0">
              <a:spcBef>
                <a:spcPts val="0"/>
              </a:spcBef>
              <a:spcAft>
                <a:spcPts val="0"/>
              </a:spcAft>
              <a:buClr>
                <a:srgbClr val="000000"/>
              </a:buClr>
              <a:buSzPts val="2000"/>
              <a:buFont typeface="Arial"/>
              <a:buAutoNum type="arabicPeriod"/>
            </a:pPr>
            <a:endParaRPr lang="pt-BR" sz="2000" dirty="0">
              <a:solidFill>
                <a:schemeClr val="dk1"/>
              </a:solidFill>
              <a:latin typeface="Times New Roman"/>
              <a:ea typeface="Times New Roman"/>
              <a:cs typeface="Times New Roman"/>
              <a:sym typeface="Times New Roman"/>
            </a:endParaRPr>
          </a:p>
          <a:p>
            <a:pPr marL="457200" indent="-457200" algn="just">
              <a:buSzPts val="2000"/>
              <a:buFont typeface="Arial"/>
              <a:buAutoNum type="arabicPeriod"/>
            </a:pPr>
            <a:r>
              <a:rPr lang="pt-BR" sz="2000" b="0" i="0" u="none" strike="noStrike" cap="none" dirty="0" err="1">
                <a:solidFill>
                  <a:schemeClr val="dk1"/>
                </a:solidFill>
                <a:latin typeface="Times New Roman"/>
                <a:ea typeface="Times New Roman"/>
                <a:cs typeface="Times New Roman"/>
                <a:sym typeface="Times New Roman"/>
              </a:rPr>
              <a:t>Github</a:t>
            </a:r>
            <a:r>
              <a:rPr lang="pt-BR" sz="2000" b="0" i="0" u="none" strike="noStrike" cap="none" dirty="0">
                <a:solidFill>
                  <a:schemeClr val="dk1"/>
                </a:solidFill>
                <a:latin typeface="Times New Roman"/>
                <a:ea typeface="Times New Roman"/>
                <a:cs typeface="Times New Roman"/>
                <a:sym typeface="Times New Roman"/>
              </a:rPr>
              <a:t>: https://github.com/TarikPonciano/Programador-de-Sistema-SENAC </a:t>
            </a:r>
            <a:endParaRPr lang="pt-BR" sz="2000" dirty="0"/>
          </a:p>
        </p:txBody>
      </p:sp>
    </p:spTree>
    <p:extLst>
      <p:ext uri="{BB962C8B-B14F-4D97-AF65-F5344CB8AC3E}">
        <p14:creationId xmlns:p14="http://schemas.microsoft.com/office/powerpoint/2010/main" val="312765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Dicionários</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AB2253A3-CB93-7B00-EE2F-787A62F4842B}"/>
              </a:ext>
            </a:extLst>
          </p:cNvPr>
          <p:cNvSpPr txBox="1"/>
          <p:nvPr/>
        </p:nvSpPr>
        <p:spPr>
          <a:xfrm>
            <a:off x="1649902" y="1049748"/>
            <a:ext cx="7189298" cy="1169551"/>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Os dicionários representam coleções de dados que contém na sua estrutura um conjunto de </a:t>
            </a:r>
            <a:r>
              <a:rPr lang="pt-BR" b="0" i="0" dirty="0">
                <a:solidFill>
                  <a:srgbClr val="FF0000"/>
                </a:solidFill>
                <a:effectLst/>
                <a:latin typeface="Roboto mono"/>
              </a:rPr>
              <a:t>pares chave/valor</a:t>
            </a:r>
            <a:r>
              <a:rPr lang="pt-BR" b="0" i="0" dirty="0">
                <a:solidFill>
                  <a:srgbClr val="253A44"/>
                </a:solidFill>
                <a:effectLst/>
                <a:latin typeface="Source Serif Pro" panose="02040603050405020204" pitchFamily="18" charset="0"/>
              </a:rPr>
              <a:t>, nos quais cada chave individual tem um valor associado. Esse objeto representa a ideia de um mapa, que entendemos como uma coleção associativa desordenada. A associação nos dicionários é feita por meio de uma chave que faz referência a um valor.</a:t>
            </a:r>
            <a:endParaRPr lang="pt-BR" dirty="0"/>
          </a:p>
        </p:txBody>
      </p:sp>
      <p:pic>
        <p:nvPicPr>
          <p:cNvPr id="6" name="Imagem 5">
            <a:extLst>
              <a:ext uri="{FF2B5EF4-FFF2-40B4-BE49-F238E27FC236}">
                <a16:creationId xmlns:a16="http://schemas.microsoft.com/office/drawing/2014/main" id="{1D76CD49-84A6-2955-7120-BB58D1ED850F}"/>
              </a:ext>
            </a:extLst>
          </p:cNvPr>
          <p:cNvPicPr>
            <a:picLocks noChangeAspect="1"/>
          </p:cNvPicPr>
          <p:nvPr/>
        </p:nvPicPr>
        <p:blipFill>
          <a:blip r:embed="rId3"/>
          <a:stretch>
            <a:fillRect/>
          </a:stretch>
        </p:blipFill>
        <p:spPr>
          <a:xfrm>
            <a:off x="2911434" y="2474664"/>
            <a:ext cx="4029075" cy="1924050"/>
          </a:xfrm>
          <a:prstGeom prst="rect">
            <a:avLst/>
          </a:prstGeom>
        </p:spPr>
      </p:pic>
    </p:spTree>
    <p:extLst>
      <p:ext uri="{BB962C8B-B14F-4D97-AF65-F5344CB8AC3E}">
        <p14:creationId xmlns:p14="http://schemas.microsoft.com/office/powerpoint/2010/main" val="108047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Dicionários</a:t>
            </a:r>
            <a:endParaRPr sz="2400" b="0" i="0" u="none" strike="noStrike" cap="none" dirty="0">
              <a:solidFill>
                <a:schemeClr val="dk1"/>
              </a:solidFill>
              <a:latin typeface="Times New Roman"/>
              <a:ea typeface="Times New Roman"/>
              <a:cs typeface="Times New Roman"/>
              <a:sym typeface="Times New Roman"/>
            </a:endParaRPr>
          </a:p>
        </p:txBody>
      </p:sp>
      <p:pic>
        <p:nvPicPr>
          <p:cNvPr id="6" name="Imagem 5">
            <a:extLst>
              <a:ext uri="{FF2B5EF4-FFF2-40B4-BE49-F238E27FC236}">
                <a16:creationId xmlns:a16="http://schemas.microsoft.com/office/drawing/2014/main" id="{1D76CD49-84A6-2955-7120-BB58D1ED850F}"/>
              </a:ext>
            </a:extLst>
          </p:cNvPr>
          <p:cNvPicPr>
            <a:picLocks noChangeAspect="1"/>
          </p:cNvPicPr>
          <p:nvPr/>
        </p:nvPicPr>
        <p:blipFill>
          <a:blip r:embed="rId3"/>
          <a:stretch>
            <a:fillRect/>
          </a:stretch>
        </p:blipFill>
        <p:spPr>
          <a:xfrm>
            <a:off x="2488100" y="891398"/>
            <a:ext cx="4029075" cy="1924050"/>
          </a:xfrm>
          <a:prstGeom prst="rect">
            <a:avLst/>
          </a:prstGeom>
        </p:spPr>
      </p:pic>
      <p:sp>
        <p:nvSpPr>
          <p:cNvPr id="5" name="CaixaDeTexto 4">
            <a:extLst>
              <a:ext uri="{FF2B5EF4-FFF2-40B4-BE49-F238E27FC236}">
                <a16:creationId xmlns:a16="http://schemas.microsoft.com/office/drawing/2014/main" id="{7DCE125F-E072-6ABA-A0B4-B07E137F4D8D}"/>
              </a:ext>
            </a:extLst>
          </p:cNvPr>
          <p:cNvSpPr txBox="1"/>
          <p:nvPr/>
        </p:nvSpPr>
        <p:spPr>
          <a:xfrm>
            <a:off x="1649902" y="2923733"/>
            <a:ext cx="7008324" cy="1169551"/>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A estrutura de um dicionário é delimitada por chaves, entre as quais ficam o conteúdo desse objeto. Veja que é criada a variável </a:t>
            </a:r>
            <a:r>
              <a:rPr lang="pt-BR" b="0" i="0" dirty="0" err="1">
                <a:solidFill>
                  <a:srgbClr val="FF0000"/>
                </a:solidFill>
                <a:effectLst/>
                <a:latin typeface="Roboto mono"/>
              </a:rPr>
              <a:t>dados_cliente</a:t>
            </a:r>
            <a:r>
              <a:rPr lang="pt-BR" b="0" i="0" dirty="0">
                <a:solidFill>
                  <a:srgbClr val="253A44"/>
                </a:solidFill>
                <a:effectLst/>
                <a:latin typeface="Source Serif Pro" panose="02040603050405020204" pitchFamily="18" charset="0"/>
              </a:rPr>
              <a:t>, à qual é atribuída uma coleção de dados que, nesse caso, trata-se de um dicionário. Na linha 7 do </a:t>
            </a:r>
            <a:r>
              <a:rPr lang="pt-BR" b="1" i="0" dirty="0">
                <a:solidFill>
                  <a:srgbClr val="253A44"/>
                </a:solidFill>
                <a:effectLst/>
                <a:latin typeface="Source Serif Pro" panose="02040603050405020204" pitchFamily="18" charset="0"/>
              </a:rPr>
              <a:t>Código</a:t>
            </a:r>
            <a:r>
              <a:rPr lang="pt-BR" b="0" i="0" dirty="0">
                <a:solidFill>
                  <a:srgbClr val="253A44"/>
                </a:solidFill>
                <a:effectLst/>
                <a:latin typeface="Source Serif Pro" panose="02040603050405020204" pitchFamily="18" charset="0"/>
              </a:rPr>
              <a:t>, imprimimos o conteúdo que é associado ao índice “Nome”, trazendo o resultado Renan.</a:t>
            </a:r>
            <a:endParaRPr lang="pt-BR" dirty="0"/>
          </a:p>
        </p:txBody>
      </p:sp>
      <p:sp>
        <p:nvSpPr>
          <p:cNvPr id="8" name="CaixaDeTexto 7">
            <a:extLst>
              <a:ext uri="{FF2B5EF4-FFF2-40B4-BE49-F238E27FC236}">
                <a16:creationId xmlns:a16="http://schemas.microsoft.com/office/drawing/2014/main" id="{D12BC551-50C1-EABE-272C-11F897AEF3F4}"/>
              </a:ext>
            </a:extLst>
          </p:cNvPr>
          <p:cNvSpPr txBox="1"/>
          <p:nvPr/>
        </p:nvSpPr>
        <p:spPr>
          <a:xfrm>
            <a:off x="2755881" y="4095386"/>
            <a:ext cx="4796366" cy="738664"/>
          </a:xfrm>
          <a:prstGeom prst="rect">
            <a:avLst/>
          </a:prstGeom>
          <a:noFill/>
        </p:spPr>
        <p:txBody>
          <a:bodyPr wrap="square">
            <a:spAutoFit/>
          </a:bodyPr>
          <a:lstStyle/>
          <a:p>
            <a:pPr algn="ctr"/>
            <a:r>
              <a:rPr lang="pt-BR" b="0" i="0" dirty="0">
                <a:solidFill>
                  <a:srgbClr val="FF0000"/>
                </a:solidFill>
                <a:effectLst/>
                <a:latin typeface="Source Serif Pro" panose="02040603050405020204" pitchFamily="18" charset="0"/>
              </a:rPr>
              <a:t>Nas listas e tuplas acessamos os dados por meio dos índices. Já nos dicionários, o acesso aos dados é feito por meio da chave associada a eles.</a:t>
            </a:r>
            <a:endParaRPr lang="pt-BR" dirty="0">
              <a:solidFill>
                <a:srgbClr val="FF0000"/>
              </a:solidFill>
            </a:endParaRPr>
          </a:p>
        </p:txBody>
      </p:sp>
    </p:spTree>
    <p:extLst>
      <p:ext uri="{BB962C8B-B14F-4D97-AF65-F5344CB8AC3E}">
        <p14:creationId xmlns:p14="http://schemas.microsoft.com/office/powerpoint/2010/main" val="321021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Dicionários</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4D550F76-F6E2-A760-947D-DC6699DBB324}"/>
              </a:ext>
            </a:extLst>
          </p:cNvPr>
          <p:cNvSpPr txBox="1"/>
          <p:nvPr/>
        </p:nvSpPr>
        <p:spPr>
          <a:xfrm>
            <a:off x="1649902" y="938768"/>
            <a:ext cx="6655898" cy="523220"/>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Para adicionar elementos num dicionário basta associar uma nova chave ao objeto e dar um valor a ser associado a ela.</a:t>
            </a:r>
            <a:endParaRPr lang="pt-BR" dirty="0"/>
          </a:p>
        </p:txBody>
      </p:sp>
      <p:pic>
        <p:nvPicPr>
          <p:cNvPr id="9" name="Imagem 8">
            <a:extLst>
              <a:ext uri="{FF2B5EF4-FFF2-40B4-BE49-F238E27FC236}">
                <a16:creationId xmlns:a16="http://schemas.microsoft.com/office/drawing/2014/main" id="{2D33927C-16DF-8A1B-4BB1-00763A4E38B2}"/>
              </a:ext>
            </a:extLst>
          </p:cNvPr>
          <p:cNvPicPr>
            <a:picLocks noChangeAspect="1"/>
          </p:cNvPicPr>
          <p:nvPr/>
        </p:nvPicPr>
        <p:blipFill>
          <a:blip r:embed="rId3"/>
          <a:stretch>
            <a:fillRect/>
          </a:stretch>
        </p:blipFill>
        <p:spPr>
          <a:xfrm>
            <a:off x="1649902" y="1461988"/>
            <a:ext cx="7134225" cy="3257550"/>
          </a:xfrm>
          <a:prstGeom prst="rect">
            <a:avLst/>
          </a:prstGeom>
        </p:spPr>
      </p:pic>
    </p:spTree>
    <p:extLst>
      <p:ext uri="{BB962C8B-B14F-4D97-AF65-F5344CB8AC3E}">
        <p14:creationId xmlns:p14="http://schemas.microsoft.com/office/powerpoint/2010/main" val="3744278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Dicionários</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4D550F76-F6E2-A760-947D-DC6699DBB324}"/>
              </a:ext>
            </a:extLst>
          </p:cNvPr>
          <p:cNvSpPr txBox="1"/>
          <p:nvPr/>
        </p:nvSpPr>
        <p:spPr>
          <a:xfrm>
            <a:off x="1649902" y="938768"/>
            <a:ext cx="6655898" cy="307777"/>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Para remover um item do dicionário, podemos usar o método </a:t>
            </a:r>
            <a:r>
              <a:rPr lang="pt-BR" b="0" i="0" dirty="0">
                <a:solidFill>
                  <a:srgbClr val="FF0000"/>
                </a:solidFill>
                <a:effectLst/>
                <a:latin typeface="Roboto mono"/>
              </a:rPr>
              <a:t>pop()</a:t>
            </a:r>
            <a:endParaRPr lang="pt-BR" dirty="0">
              <a:solidFill>
                <a:srgbClr val="FF0000"/>
              </a:solidFill>
            </a:endParaRPr>
          </a:p>
        </p:txBody>
      </p:sp>
      <p:pic>
        <p:nvPicPr>
          <p:cNvPr id="5" name="Imagem 4">
            <a:extLst>
              <a:ext uri="{FF2B5EF4-FFF2-40B4-BE49-F238E27FC236}">
                <a16:creationId xmlns:a16="http://schemas.microsoft.com/office/drawing/2014/main" id="{FF16CAF5-A3BA-8F5B-56F3-5F77F1B8E0C9}"/>
              </a:ext>
            </a:extLst>
          </p:cNvPr>
          <p:cNvPicPr>
            <a:picLocks noChangeAspect="1"/>
          </p:cNvPicPr>
          <p:nvPr/>
        </p:nvPicPr>
        <p:blipFill>
          <a:blip r:embed="rId3"/>
          <a:stretch>
            <a:fillRect/>
          </a:stretch>
        </p:blipFill>
        <p:spPr>
          <a:xfrm>
            <a:off x="1649902" y="1390930"/>
            <a:ext cx="7181850" cy="3038475"/>
          </a:xfrm>
          <a:prstGeom prst="rect">
            <a:avLst/>
          </a:prstGeom>
        </p:spPr>
      </p:pic>
    </p:spTree>
    <p:extLst>
      <p:ext uri="{BB962C8B-B14F-4D97-AF65-F5344CB8AC3E}">
        <p14:creationId xmlns:p14="http://schemas.microsoft.com/office/powerpoint/2010/main" val="519337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Dicionários</a:t>
            </a:r>
            <a:endParaRPr sz="2400" b="0" i="0" u="none" strike="noStrike" cap="none" dirty="0">
              <a:solidFill>
                <a:schemeClr val="dk1"/>
              </a:solidFill>
              <a:latin typeface="Times New Roman"/>
              <a:ea typeface="Times New Roman"/>
              <a:cs typeface="Times New Roman"/>
              <a:sym typeface="Times New Roman"/>
            </a:endParaRPr>
          </a:p>
        </p:txBody>
      </p:sp>
      <p:sp>
        <p:nvSpPr>
          <p:cNvPr id="6" name="CaixaDeTexto 5">
            <a:extLst>
              <a:ext uri="{FF2B5EF4-FFF2-40B4-BE49-F238E27FC236}">
                <a16:creationId xmlns:a16="http://schemas.microsoft.com/office/drawing/2014/main" id="{BF774FD9-58AE-FFE7-CB74-72F84EA6DC10}"/>
              </a:ext>
            </a:extLst>
          </p:cNvPr>
          <p:cNvSpPr txBox="1"/>
          <p:nvPr/>
        </p:nvSpPr>
        <p:spPr>
          <a:xfrm>
            <a:off x="1649902" y="897347"/>
            <a:ext cx="7087698" cy="954107"/>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Na linha 9 temos o uso do método </a:t>
            </a:r>
            <a:r>
              <a:rPr lang="pt-BR" b="0" i="0" dirty="0">
                <a:solidFill>
                  <a:srgbClr val="FF0000"/>
                </a:solidFill>
                <a:effectLst/>
                <a:latin typeface="Roboto mono"/>
              </a:rPr>
              <a:t>pop()</a:t>
            </a:r>
            <a:r>
              <a:rPr lang="pt-BR" b="0" i="0" dirty="0">
                <a:solidFill>
                  <a:srgbClr val="253A44"/>
                </a:solidFill>
                <a:effectLst/>
                <a:latin typeface="Source Serif Pro" panose="02040603050405020204" pitchFamily="18" charset="0"/>
              </a:rPr>
              <a:t>, usado para remover o item ‘Telefone’ do dicionário </a:t>
            </a:r>
            <a:r>
              <a:rPr lang="pt-BR" b="0" i="0" dirty="0" err="1">
                <a:solidFill>
                  <a:srgbClr val="FF0000"/>
                </a:solidFill>
                <a:effectLst/>
                <a:latin typeface="Roboto mono"/>
              </a:rPr>
              <a:t>dados_clientes</a:t>
            </a:r>
            <a:r>
              <a:rPr lang="pt-BR" b="0" i="0" dirty="0">
                <a:solidFill>
                  <a:srgbClr val="253A44"/>
                </a:solidFill>
                <a:effectLst/>
                <a:latin typeface="Source Serif Pro" panose="02040603050405020204" pitchFamily="18" charset="0"/>
              </a:rPr>
              <a:t>. Temos na chamada do método o parâmetro </a:t>
            </a:r>
            <a:r>
              <a:rPr lang="pt-BR" b="0" i="0" dirty="0" err="1">
                <a:solidFill>
                  <a:srgbClr val="FF0000"/>
                </a:solidFill>
                <a:effectLst/>
                <a:latin typeface="Roboto mono"/>
              </a:rPr>
              <a:t>None</a:t>
            </a:r>
            <a:r>
              <a:rPr lang="pt-BR" b="0" i="0" dirty="0">
                <a:solidFill>
                  <a:srgbClr val="253A44"/>
                </a:solidFill>
                <a:effectLst/>
                <a:latin typeface="Source Serif Pro" panose="02040603050405020204" pitchFamily="18" charset="0"/>
              </a:rPr>
              <a:t>, que é passado depois da chave a ser removida. O </a:t>
            </a:r>
            <a:r>
              <a:rPr lang="pt-BR" b="0" i="0" dirty="0" err="1">
                <a:solidFill>
                  <a:srgbClr val="FF0000"/>
                </a:solidFill>
                <a:effectLst/>
                <a:latin typeface="Roboto mono"/>
              </a:rPr>
              <a:t>None</a:t>
            </a:r>
            <a:r>
              <a:rPr lang="pt-BR" b="0" i="0" dirty="0">
                <a:solidFill>
                  <a:srgbClr val="253A44"/>
                </a:solidFill>
                <a:effectLst/>
                <a:latin typeface="Source Serif Pro" panose="02040603050405020204" pitchFamily="18" charset="0"/>
              </a:rPr>
              <a:t> serve para que a mensagem de erro </a:t>
            </a:r>
            <a:r>
              <a:rPr lang="pt-BR" b="0" i="0" dirty="0" err="1">
                <a:solidFill>
                  <a:srgbClr val="FF0000"/>
                </a:solidFill>
                <a:effectLst/>
                <a:latin typeface="Roboto mono"/>
              </a:rPr>
              <a:t>KeyError</a:t>
            </a:r>
            <a:r>
              <a:rPr lang="pt-BR" b="0" i="0" dirty="0">
                <a:solidFill>
                  <a:srgbClr val="253A44"/>
                </a:solidFill>
                <a:effectLst/>
                <a:latin typeface="Source Serif Pro" panose="02040603050405020204" pitchFamily="18" charset="0"/>
              </a:rPr>
              <a:t> não apareça devido a remoção de uma chave inexistente.</a:t>
            </a:r>
            <a:endParaRPr lang="pt-BR" dirty="0"/>
          </a:p>
        </p:txBody>
      </p:sp>
      <p:pic>
        <p:nvPicPr>
          <p:cNvPr id="8" name="Imagem 7">
            <a:extLst>
              <a:ext uri="{FF2B5EF4-FFF2-40B4-BE49-F238E27FC236}">
                <a16:creationId xmlns:a16="http://schemas.microsoft.com/office/drawing/2014/main" id="{4A2C2A65-D4AB-FE1B-F30D-B549D0EA6E38}"/>
              </a:ext>
            </a:extLst>
          </p:cNvPr>
          <p:cNvPicPr>
            <a:picLocks noChangeAspect="1"/>
          </p:cNvPicPr>
          <p:nvPr/>
        </p:nvPicPr>
        <p:blipFill>
          <a:blip r:embed="rId3"/>
          <a:stretch>
            <a:fillRect/>
          </a:stretch>
        </p:blipFill>
        <p:spPr>
          <a:xfrm>
            <a:off x="1563159" y="1851454"/>
            <a:ext cx="7067550" cy="3048000"/>
          </a:xfrm>
          <a:prstGeom prst="rect">
            <a:avLst/>
          </a:prstGeom>
        </p:spPr>
      </p:pic>
    </p:spTree>
    <p:extLst>
      <p:ext uri="{BB962C8B-B14F-4D97-AF65-F5344CB8AC3E}">
        <p14:creationId xmlns:p14="http://schemas.microsoft.com/office/powerpoint/2010/main" val="206514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Dicionários</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CF9A3E28-4DE6-01AA-8BC2-AF95B2F4ED17}"/>
              </a:ext>
            </a:extLst>
          </p:cNvPr>
          <p:cNvSpPr txBox="1"/>
          <p:nvPr/>
        </p:nvSpPr>
        <p:spPr>
          <a:xfrm>
            <a:off x="1649901" y="953586"/>
            <a:ext cx="6980807" cy="523220"/>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Também poderíamos usar a palavra-chave </a:t>
            </a:r>
            <a:r>
              <a:rPr lang="pt-BR" b="0" i="0" dirty="0" err="1">
                <a:solidFill>
                  <a:srgbClr val="FF0000"/>
                </a:solidFill>
                <a:effectLst/>
                <a:latin typeface="Roboto mono"/>
              </a:rPr>
              <a:t>del</a:t>
            </a:r>
            <a:r>
              <a:rPr lang="pt-BR" b="0" i="0" dirty="0">
                <a:solidFill>
                  <a:srgbClr val="253A44"/>
                </a:solidFill>
                <a:effectLst/>
                <a:latin typeface="Source Serif Pro" panose="02040603050405020204" pitchFamily="18" charset="0"/>
              </a:rPr>
              <a:t>, que remove uma chave e o valor associado a ela no dicionário. Isso se faz por meio da passagem no parâmetro</a:t>
            </a:r>
            <a:endParaRPr lang="pt-BR" dirty="0"/>
          </a:p>
        </p:txBody>
      </p:sp>
      <p:pic>
        <p:nvPicPr>
          <p:cNvPr id="7" name="Imagem 6">
            <a:extLst>
              <a:ext uri="{FF2B5EF4-FFF2-40B4-BE49-F238E27FC236}">
                <a16:creationId xmlns:a16="http://schemas.microsoft.com/office/drawing/2014/main" id="{60B9ADC3-B2BF-F880-0C1B-8A187451320E}"/>
              </a:ext>
            </a:extLst>
          </p:cNvPr>
          <p:cNvPicPr>
            <a:picLocks noChangeAspect="1"/>
          </p:cNvPicPr>
          <p:nvPr/>
        </p:nvPicPr>
        <p:blipFill>
          <a:blip r:embed="rId3"/>
          <a:stretch>
            <a:fillRect/>
          </a:stretch>
        </p:blipFill>
        <p:spPr>
          <a:xfrm>
            <a:off x="1649901" y="1762782"/>
            <a:ext cx="7000875" cy="3048000"/>
          </a:xfrm>
          <a:prstGeom prst="rect">
            <a:avLst/>
          </a:prstGeom>
        </p:spPr>
      </p:pic>
    </p:spTree>
    <p:extLst>
      <p:ext uri="{BB962C8B-B14F-4D97-AF65-F5344CB8AC3E}">
        <p14:creationId xmlns:p14="http://schemas.microsoft.com/office/powerpoint/2010/main" val="1809563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Conjuntos</a:t>
            </a:r>
            <a:endParaRPr sz="2400" b="0" i="0" u="none" strike="noStrike" cap="none" dirty="0">
              <a:solidFill>
                <a:schemeClr val="dk1"/>
              </a:solidFill>
              <a:latin typeface="Times New Roman"/>
              <a:ea typeface="Times New Roman"/>
              <a:cs typeface="Times New Roman"/>
              <a:sym typeface="Times New Roman"/>
            </a:endParaRPr>
          </a:p>
        </p:txBody>
      </p:sp>
      <p:sp>
        <p:nvSpPr>
          <p:cNvPr id="5" name="CaixaDeTexto 4">
            <a:extLst>
              <a:ext uri="{FF2B5EF4-FFF2-40B4-BE49-F238E27FC236}">
                <a16:creationId xmlns:a16="http://schemas.microsoft.com/office/drawing/2014/main" id="{D856D06C-6C08-CB16-6446-A4999A599AA5}"/>
              </a:ext>
            </a:extLst>
          </p:cNvPr>
          <p:cNvSpPr txBox="1"/>
          <p:nvPr/>
        </p:nvSpPr>
        <p:spPr>
          <a:xfrm>
            <a:off x="2660650" y="2263973"/>
            <a:ext cx="4796366" cy="307777"/>
          </a:xfrm>
          <a:prstGeom prst="rect">
            <a:avLst/>
          </a:prstGeom>
          <a:noFill/>
        </p:spPr>
        <p:txBody>
          <a:bodyPr wrap="square">
            <a:spAutoFit/>
          </a:bodyPr>
          <a:lstStyle/>
          <a:p>
            <a:r>
              <a:rPr lang="pt-BR" dirty="0">
                <a:hlinkClick r:id="rId3"/>
              </a:rPr>
              <a:t>https://www.w3schools.com/python/python_sets.asp</a:t>
            </a:r>
            <a:endParaRPr lang="pt-BR" dirty="0"/>
          </a:p>
        </p:txBody>
      </p:sp>
    </p:spTree>
    <p:extLst>
      <p:ext uri="{BB962C8B-B14F-4D97-AF65-F5344CB8AC3E}">
        <p14:creationId xmlns:p14="http://schemas.microsoft.com/office/powerpoint/2010/main" val="2771326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Funções para coleções</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AF3DF8BB-EA57-D054-4D6E-532DD2F9BEDC}"/>
              </a:ext>
            </a:extLst>
          </p:cNvPr>
          <p:cNvSpPr txBox="1"/>
          <p:nvPr/>
        </p:nvSpPr>
        <p:spPr>
          <a:xfrm>
            <a:off x="1649902" y="924670"/>
            <a:ext cx="4796366" cy="738664"/>
          </a:xfrm>
          <a:prstGeom prst="rect">
            <a:avLst/>
          </a:prstGeom>
          <a:noFill/>
        </p:spPr>
        <p:txBody>
          <a:bodyPr wrap="square">
            <a:spAutoFit/>
          </a:bodyPr>
          <a:lstStyle/>
          <a:p>
            <a:pPr algn="l"/>
            <a:r>
              <a:rPr lang="pt-BR" b="1" i="0" dirty="0">
                <a:solidFill>
                  <a:srgbClr val="253A44"/>
                </a:solidFill>
                <a:effectLst/>
                <a:latin typeface="Montserrat" panose="00000500000000000000" pitchFamily="2" charset="0"/>
              </a:rPr>
              <a:t>min() e </a:t>
            </a:r>
            <a:r>
              <a:rPr lang="pt-BR" b="1" i="0" dirty="0" err="1">
                <a:solidFill>
                  <a:srgbClr val="253A44"/>
                </a:solidFill>
                <a:effectLst/>
                <a:latin typeface="Montserrat" panose="00000500000000000000" pitchFamily="2" charset="0"/>
              </a:rPr>
              <a:t>max</a:t>
            </a:r>
            <a:r>
              <a:rPr lang="pt-BR" b="1" i="0" dirty="0">
                <a:solidFill>
                  <a:srgbClr val="253A44"/>
                </a:solidFill>
                <a:effectLst/>
                <a:latin typeface="Montserrat" panose="00000500000000000000" pitchFamily="2" charset="0"/>
              </a:rPr>
              <a:t>()</a:t>
            </a:r>
          </a:p>
          <a:p>
            <a:pPr algn="l"/>
            <a:endParaRPr lang="pt-BR" b="1" i="0" dirty="0">
              <a:solidFill>
                <a:srgbClr val="253A44"/>
              </a:solidFill>
              <a:effectLst/>
              <a:latin typeface="Montserrat" panose="00000500000000000000" pitchFamily="2" charset="0"/>
            </a:endParaRPr>
          </a:p>
          <a:p>
            <a:pPr algn="l"/>
            <a:r>
              <a:rPr lang="pt-BR" b="0" i="0" dirty="0">
                <a:solidFill>
                  <a:srgbClr val="253A44"/>
                </a:solidFill>
                <a:effectLst/>
                <a:latin typeface="Source Serif Pro" panose="02040603050405020204" pitchFamily="18" charset="0"/>
              </a:rPr>
              <a:t>Veremos a seguir, as funções </a:t>
            </a:r>
            <a:r>
              <a:rPr lang="pt-BR" b="0" i="0" dirty="0">
                <a:solidFill>
                  <a:srgbClr val="FF0000"/>
                </a:solidFill>
                <a:effectLst/>
                <a:latin typeface="Roboto mono"/>
              </a:rPr>
              <a:t>min()</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e </a:t>
            </a:r>
            <a:r>
              <a:rPr lang="pt-BR" b="0" i="0" dirty="0" err="1">
                <a:solidFill>
                  <a:srgbClr val="FF0000"/>
                </a:solidFill>
                <a:effectLst/>
                <a:latin typeface="Roboto mono"/>
              </a:rPr>
              <a:t>max</a:t>
            </a:r>
            <a:r>
              <a:rPr lang="pt-BR" b="0" i="0" dirty="0">
                <a:solidFill>
                  <a:srgbClr val="FF0000"/>
                </a:solidFill>
                <a:effectLst/>
                <a:latin typeface="Roboto mono"/>
              </a:rPr>
              <a:t>()</a:t>
            </a:r>
            <a:endParaRPr lang="pt-BR" b="0" i="0" dirty="0">
              <a:solidFill>
                <a:srgbClr val="FF0000"/>
              </a:solidFill>
              <a:effectLst/>
              <a:latin typeface="Source Serif Pro" panose="02040603050405020204" pitchFamily="18" charset="0"/>
            </a:endParaRPr>
          </a:p>
        </p:txBody>
      </p:sp>
      <p:pic>
        <p:nvPicPr>
          <p:cNvPr id="7" name="Imagem 6">
            <a:extLst>
              <a:ext uri="{FF2B5EF4-FFF2-40B4-BE49-F238E27FC236}">
                <a16:creationId xmlns:a16="http://schemas.microsoft.com/office/drawing/2014/main" id="{635D3494-8F8E-D1A7-1538-B089C0D16DC0}"/>
              </a:ext>
            </a:extLst>
          </p:cNvPr>
          <p:cNvPicPr>
            <a:picLocks noChangeAspect="1"/>
          </p:cNvPicPr>
          <p:nvPr/>
        </p:nvPicPr>
        <p:blipFill>
          <a:blip r:embed="rId3"/>
          <a:stretch>
            <a:fillRect/>
          </a:stretch>
        </p:blipFill>
        <p:spPr>
          <a:xfrm>
            <a:off x="1649902" y="1706582"/>
            <a:ext cx="5572125" cy="1962150"/>
          </a:xfrm>
          <a:prstGeom prst="rect">
            <a:avLst/>
          </a:prstGeom>
        </p:spPr>
      </p:pic>
      <p:sp>
        <p:nvSpPr>
          <p:cNvPr id="9" name="CaixaDeTexto 8">
            <a:extLst>
              <a:ext uri="{FF2B5EF4-FFF2-40B4-BE49-F238E27FC236}">
                <a16:creationId xmlns:a16="http://schemas.microsoft.com/office/drawing/2014/main" id="{B9DB8083-DDA8-232A-7461-3801F667036F}"/>
              </a:ext>
            </a:extLst>
          </p:cNvPr>
          <p:cNvSpPr txBox="1"/>
          <p:nvPr/>
        </p:nvSpPr>
        <p:spPr>
          <a:xfrm>
            <a:off x="1649902" y="3796210"/>
            <a:ext cx="7101417" cy="1169551"/>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Nesse código temos duas listas com os nomes </a:t>
            </a:r>
            <a:r>
              <a:rPr lang="pt-BR" b="0" i="0" dirty="0" err="1">
                <a:solidFill>
                  <a:srgbClr val="FF0000"/>
                </a:solidFill>
                <a:effectLst/>
                <a:latin typeface="Roboto mono"/>
              </a:rPr>
              <a:t>numeros</a:t>
            </a:r>
            <a:r>
              <a:rPr lang="pt-BR" b="0" i="0" dirty="0">
                <a:solidFill>
                  <a:srgbClr val="253A44"/>
                </a:solidFill>
                <a:effectLst/>
                <a:latin typeface="Source Serif Pro" panose="02040603050405020204" pitchFamily="18" charset="0"/>
              </a:rPr>
              <a:t> e </a:t>
            </a:r>
            <a:r>
              <a:rPr lang="pt-BR" b="0" i="0" dirty="0">
                <a:solidFill>
                  <a:srgbClr val="FF0000"/>
                </a:solidFill>
                <a:effectLst/>
                <a:latin typeface="Roboto mono"/>
              </a:rPr>
              <a:t>nomes</a:t>
            </a:r>
            <a:r>
              <a:rPr lang="pt-BR" b="0" i="0" dirty="0">
                <a:solidFill>
                  <a:srgbClr val="253A44"/>
                </a:solidFill>
                <a:effectLst/>
                <a:latin typeface="Source Serif Pro" panose="02040603050405020204" pitchFamily="18" charset="0"/>
              </a:rPr>
              <a:t>. A primeira lista trabalha com números, então a função </a:t>
            </a:r>
            <a:r>
              <a:rPr lang="pt-BR" b="0" i="0" dirty="0">
                <a:solidFill>
                  <a:srgbClr val="FF0000"/>
                </a:solidFill>
                <a:effectLst/>
                <a:latin typeface="Roboto mono"/>
              </a:rPr>
              <a:t>min()</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retorna o menor valor dela, enquanto que a função </a:t>
            </a:r>
            <a:r>
              <a:rPr lang="pt-BR" b="0" i="0" dirty="0" err="1">
                <a:solidFill>
                  <a:srgbClr val="FF0000"/>
                </a:solidFill>
                <a:effectLst/>
                <a:latin typeface="Roboto mono"/>
              </a:rPr>
              <a:t>max</a:t>
            </a:r>
            <a:r>
              <a:rPr lang="pt-BR" b="0" i="0" dirty="0">
                <a:solidFill>
                  <a:srgbClr val="FF0000"/>
                </a:solidFill>
                <a:effectLst/>
                <a:latin typeface="Roboto mono"/>
              </a:rPr>
              <a:t>()</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retorna o maior valor. Já a segunda lista contém </a:t>
            </a:r>
            <a:r>
              <a:rPr lang="pt-BR" b="0" i="0" dirty="0" err="1">
                <a:solidFill>
                  <a:srgbClr val="253A44"/>
                </a:solidFill>
                <a:effectLst/>
                <a:latin typeface="Source Serif Pro" panose="02040603050405020204" pitchFamily="18" charset="0"/>
              </a:rPr>
              <a:t>strings</a:t>
            </a:r>
            <a:r>
              <a:rPr lang="pt-BR" b="0" i="0" dirty="0">
                <a:solidFill>
                  <a:srgbClr val="253A44"/>
                </a:solidFill>
                <a:effectLst/>
                <a:latin typeface="Source Serif Pro" panose="02040603050405020204" pitchFamily="18" charset="0"/>
              </a:rPr>
              <a:t>, o que faz com que as funções trabalhem com comparações alfabéticas. Portanto, nesse exemplo o menor valor é </a:t>
            </a:r>
            <a:r>
              <a:rPr lang="pt-BR" b="0" i="0" dirty="0">
                <a:solidFill>
                  <a:srgbClr val="FF0000"/>
                </a:solidFill>
                <a:effectLst/>
                <a:latin typeface="Roboto mono"/>
              </a:rPr>
              <a:t>Alex</a:t>
            </a:r>
            <a:r>
              <a:rPr lang="pt-BR" b="0" i="0" dirty="0">
                <a:solidFill>
                  <a:srgbClr val="8795A2"/>
                </a:solidFill>
                <a:effectLst/>
                <a:latin typeface="Roboto mono"/>
              </a:rPr>
              <a:t> </a:t>
            </a:r>
            <a:r>
              <a:rPr lang="pt-BR" b="0" i="0" dirty="0">
                <a:solidFill>
                  <a:srgbClr val="253A44"/>
                </a:solidFill>
                <a:effectLst/>
                <a:latin typeface="Source Serif Pro" panose="02040603050405020204" pitchFamily="18" charset="0"/>
              </a:rPr>
              <a:t>e o maior </a:t>
            </a:r>
            <a:r>
              <a:rPr lang="pt-BR" b="0" i="0" dirty="0">
                <a:solidFill>
                  <a:srgbClr val="FF0000"/>
                </a:solidFill>
                <a:effectLst/>
                <a:latin typeface="Roboto mono"/>
              </a:rPr>
              <a:t>Renata</a:t>
            </a:r>
            <a:r>
              <a:rPr lang="pt-BR" b="0" i="0" dirty="0">
                <a:solidFill>
                  <a:srgbClr val="253A44"/>
                </a:solidFill>
                <a:effectLst/>
                <a:latin typeface="Source Serif Pro" panose="02040603050405020204" pitchFamily="18" charset="0"/>
              </a:rPr>
              <a:t>.</a:t>
            </a:r>
            <a:endParaRPr lang="pt-BR" dirty="0"/>
          </a:p>
        </p:txBody>
      </p:sp>
    </p:spTree>
    <p:extLst>
      <p:ext uri="{BB962C8B-B14F-4D97-AF65-F5344CB8AC3E}">
        <p14:creationId xmlns:p14="http://schemas.microsoft.com/office/powerpoint/2010/main" val="337972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Funções para coleções</a:t>
            </a:r>
            <a:endParaRPr sz="2400" b="0" i="0" u="none" strike="noStrike" cap="none" dirty="0">
              <a:solidFill>
                <a:schemeClr val="dk1"/>
              </a:solidFill>
              <a:latin typeface="Times New Roman"/>
              <a:ea typeface="Times New Roman"/>
              <a:cs typeface="Times New Roman"/>
              <a:sym typeface="Times New Roman"/>
            </a:endParaRPr>
          </a:p>
        </p:txBody>
      </p:sp>
      <p:sp>
        <p:nvSpPr>
          <p:cNvPr id="5" name="CaixaDeTexto 4">
            <a:extLst>
              <a:ext uri="{FF2B5EF4-FFF2-40B4-BE49-F238E27FC236}">
                <a16:creationId xmlns:a16="http://schemas.microsoft.com/office/drawing/2014/main" id="{5A719CC5-2E6C-36D9-0762-775359649897}"/>
              </a:ext>
            </a:extLst>
          </p:cNvPr>
          <p:cNvSpPr txBox="1"/>
          <p:nvPr/>
        </p:nvSpPr>
        <p:spPr>
          <a:xfrm>
            <a:off x="1649902" y="1017314"/>
            <a:ext cx="6859098" cy="954107"/>
          </a:xfrm>
          <a:prstGeom prst="rect">
            <a:avLst/>
          </a:prstGeom>
          <a:noFill/>
        </p:spPr>
        <p:txBody>
          <a:bodyPr wrap="square">
            <a:spAutoFit/>
          </a:bodyPr>
          <a:lstStyle/>
          <a:p>
            <a:pPr algn="l"/>
            <a:r>
              <a:rPr lang="pt-BR" b="1" i="0" dirty="0">
                <a:solidFill>
                  <a:srgbClr val="253A44"/>
                </a:solidFill>
                <a:effectLst/>
                <a:latin typeface="Montserrat" panose="00000500000000000000" pitchFamily="2" charset="0"/>
              </a:rPr>
              <a:t>sum()</a:t>
            </a:r>
          </a:p>
          <a:p>
            <a:pPr algn="l"/>
            <a:endParaRPr lang="pt-BR" b="1" i="0" dirty="0">
              <a:solidFill>
                <a:srgbClr val="253A44"/>
              </a:solidFill>
              <a:effectLst/>
              <a:latin typeface="Montserrat" panose="00000500000000000000" pitchFamily="2" charset="0"/>
            </a:endParaRPr>
          </a:p>
          <a:p>
            <a:pPr algn="l"/>
            <a:r>
              <a:rPr lang="pt-BR" b="0" i="0" dirty="0">
                <a:solidFill>
                  <a:srgbClr val="253A44"/>
                </a:solidFill>
                <a:effectLst/>
                <a:latin typeface="Source Serif Pro" panose="02040603050405020204" pitchFamily="18" charset="0"/>
              </a:rPr>
              <a:t>Para trabalhar com coleções na linguagem Python, temos também a função </a:t>
            </a:r>
            <a:r>
              <a:rPr lang="pt-BR" b="0" i="0" dirty="0">
                <a:solidFill>
                  <a:srgbClr val="FF0000"/>
                </a:solidFill>
                <a:effectLst/>
                <a:latin typeface="Roboto mono"/>
              </a:rPr>
              <a:t>sum()</a:t>
            </a:r>
            <a:r>
              <a:rPr lang="pt-BR" b="0" i="0" dirty="0">
                <a:solidFill>
                  <a:schemeClr val="tx1"/>
                </a:solidFill>
                <a:effectLst/>
                <a:latin typeface="Source Serif Pro" panose="02040603050405020204" pitchFamily="18" charset="0"/>
              </a:rPr>
              <a:t>,</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que é usada para retornar a soma de todos os elementos da coleção.</a:t>
            </a:r>
          </a:p>
        </p:txBody>
      </p:sp>
      <p:pic>
        <p:nvPicPr>
          <p:cNvPr id="8" name="Imagem 7">
            <a:extLst>
              <a:ext uri="{FF2B5EF4-FFF2-40B4-BE49-F238E27FC236}">
                <a16:creationId xmlns:a16="http://schemas.microsoft.com/office/drawing/2014/main" id="{CD2DFC63-95BB-1ECF-07B5-7B397EED665D}"/>
              </a:ext>
            </a:extLst>
          </p:cNvPr>
          <p:cNvPicPr>
            <a:picLocks noChangeAspect="1"/>
          </p:cNvPicPr>
          <p:nvPr/>
        </p:nvPicPr>
        <p:blipFill>
          <a:blip r:embed="rId3"/>
          <a:stretch>
            <a:fillRect/>
          </a:stretch>
        </p:blipFill>
        <p:spPr>
          <a:xfrm>
            <a:off x="1649902" y="2152905"/>
            <a:ext cx="3219450" cy="1019175"/>
          </a:xfrm>
          <a:prstGeom prst="rect">
            <a:avLst/>
          </a:prstGeom>
        </p:spPr>
      </p:pic>
      <p:sp>
        <p:nvSpPr>
          <p:cNvPr id="11" name="CaixaDeTexto 10">
            <a:extLst>
              <a:ext uri="{FF2B5EF4-FFF2-40B4-BE49-F238E27FC236}">
                <a16:creationId xmlns:a16="http://schemas.microsoft.com/office/drawing/2014/main" id="{328950FF-E7DA-5A6D-2377-6256960FAF35}"/>
              </a:ext>
            </a:extLst>
          </p:cNvPr>
          <p:cNvSpPr txBox="1"/>
          <p:nvPr/>
        </p:nvSpPr>
        <p:spPr>
          <a:xfrm>
            <a:off x="1649901" y="3425787"/>
            <a:ext cx="6859097" cy="954107"/>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Como vemos no código acima, </a:t>
            </a:r>
            <a:r>
              <a:rPr lang="pt-BR" b="0" i="0" dirty="0">
                <a:solidFill>
                  <a:srgbClr val="FF0000"/>
                </a:solidFill>
                <a:effectLst/>
                <a:latin typeface="Roboto mono"/>
              </a:rPr>
              <a:t>sum()</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retornou a soma dos itens da lista </a:t>
            </a:r>
            <a:r>
              <a:rPr lang="pt-BR" b="0" i="0" dirty="0" err="1">
                <a:solidFill>
                  <a:srgbClr val="FF0000"/>
                </a:solidFill>
                <a:effectLst/>
                <a:latin typeface="Roboto mono"/>
              </a:rPr>
              <a:t>numeros</a:t>
            </a:r>
            <a:r>
              <a:rPr lang="pt-BR" b="0" i="0" dirty="0">
                <a:solidFill>
                  <a:srgbClr val="253A44"/>
                </a:solidFill>
                <a:effectLst/>
                <a:latin typeface="Source Serif Pro" panose="02040603050405020204" pitchFamily="18" charset="0"/>
              </a:rPr>
              <a:t>. Essa função não trabalha com </a:t>
            </a:r>
            <a:r>
              <a:rPr lang="pt-BR" b="0" i="0" dirty="0" err="1">
                <a:solidFill>
                  <a:srgbClr val="253A44"/>
                </a:solidFill>
                <a:effectLst/>
                <a:latin typeface="Source Serif Pro" panose="02040603050405020204" pitchFamily="18" charset="0"/>
              </a:rPr>
              <a:t>strings</a:t>
            </a:r>
            <a:r>
              <a:rPr lang="pt-BR" b="0" i="0" dirty="0">
                <a:solidFill>
                  <a:srgbClr val="253A44"/>
                </a:solidFill>
                <a:effectLst/>
                <a:latin typeface="Source Serif Pro" panose="02040603050405020204" pitchFamily="18" charset="0"/>
              </a:rPr>
              <a:t>, pois não é um tipo suportado por ela. Caso fossem usadas </a:t>
            </a:r>
            <a:r>
              <a:rPr lang="pt-BR" b="0" i="0" dirty="0" err="1">
                <a:solidFill>
                  <a:srgbClr val="253A44"/>
                </a:solidFill>
                <a:effectLst/>
                <a:latin typeface="Source Serif Pro" panose="02040603050405020204" pitchFamily="18" charset="0"/>
              </a:rPr>
              <a:t>strings</a:t>
            </a:r>
            <a:r>
              <a:rPr lang="pt-BR" b="0" i="0" dirty="0">
                <a:solidFill>
                  <a:srgbClr val="253A44"/>
                </a:solidFill>
                <a:effectLst/>
                <a:latin typeface="Source Serif Pro" panose="02040603050405020204" pitchFamily="18" charset="0"/>
              </a:rPr>
              <a:t>, a mensagem de erro </a:t>
            </a:r>
            <a:r>
              <a:rPr lang="pt-BR" b="0" i="0" dirty="0" err="1">
                <a:solidFill>
                  <a:srgbClr val="FF0000"/>
                </a:solidFill>
                <a:effectLst/>
                <a:latin typeface="Roboto mono"/>
              </a:rPr>
              <a:t>TypeError</a:t>
            </a:r>
            <a:r>
              <a:rPr lang="pt-BR" b="0" i="0" dirty="0">
                <a:solidFill>
                  <a:srgbClr val="FF0000"/>
                </a:solidFill>
                <a:effectLst/>
                <a:latin typeface="Roboto mono"/>
              </a:rPr>
              <a:t>: </a:t>
            </a:r>
            <a:r>
              <a:rPr lang="pt-BR" b="0" i="0" dirty="0" err="1">
                <a:solidFill>
                  <a:srgbClr val="FF0000"/>
                </a:solidFill>
                <a:effectLst/>
                <a:latin typeface="Roboto mono"/>
              </a:rPr>
              <a:t>unsupported</a:t>
            </a:r>
            <a:r>
              <a:rPr lang="pt-BR" b="0" i="0" dirty="0">
                <a:solidFill>
                  <a:srgbClr val="FF0000"/>
                </a:solidFill>
                <a:effectLst/>
                <a:latin typeface="Roboto mono"/>
              </a:rPr>
              <a:t> </a:t>
            </a:r>
            <a:r>
              <a:rPr lang="pt-BR" b="0" i="0" dirty="0" err="1">
                <a:solidFill>
                  <a:srgbClr val="FF0000"/>
                </a:solidFill>
                <a:effectLst/>
                <a:latin typeface="Roboto mono"/>
              </a:rPr>
              <a:t>operand</a:t>
            </a:r>
            <a:r>
              <a:rPr lang="pt-BR" b="0" i="0" dirty="0">
                <a:solidFill>
                  <a:srgbClr val="FF0000"/>
                </a:solidFill>
                <a:effectLst/>
                <a:latin typeface="Roboto mono"/>
              </a:rPr>
              <a:t> type(s) for +: '</a:t>
            </a:r>
            <a:r>
              <a:rPr lang="pt-BR" b="0" i="0" dirty="0" err="1">
                <a:solidFill>
                  <a:srgbClr val="FF0000"/>
                </a:solidFill>
                <a:effectLst/>
                <a:latin typeface="Roboto mono"/>
              </a:rPr>
              <a:t>int</a:t>
            </a:r>
            <a:r>
              <a:rPr lang="pt-BR" b="0" i="0" dirty="0">
                <a:solidFill>
                  <a:srgbClr val="FF0000"/>
                </a:solidFill>
                <a:effectLst/>
                <a:latin typeface="Roboto mono"/>
              </a:rPr>
              <a:t>' </a:t>
            </a:r>
            <a:r>
              <a:rPr lang="pt-BR" b="0" i="0" dirty="0" err="1">
                <a:solidFill>
                  <a:srgbClr val="FF0000"/>
                </a:solidFill>
                <a:effectLst/>
                <a:latin typeface="Roboto mono"/>
              </a:rPr>
              <a:t>and</a:t>
            </a:r>
            <a:r>
              <a:rPr lang="pt-BR" b="0" i="0" dirty="0">
                <a:solidFill>
                  <a:srgbClr val="FF0000"/>
                </a:solidFill>
                <a:effectLst/>
                <a:latin typeface="Roboto mono"/>
              </a:rPr>
              <a:t> '</a:t>
            </a:r>
            <a:r>
              <a:rPr lang="pt-BR" b="0" i="0" dirty="0" err="1">
                <a:solidFill>
                  <a:srgbClr val="FF0000"/>
                </a:solidFill>
                <a:effectLst/>
                <a:latin typeface="Roboto mono"/>
              </a:rPr>
              <a:t>str</a:t>
            </a:r>
            <a:r>
              <a:rPr lang="pt-BR" b="0" i="0" dirty="0">
                <a:solidFill>
                  <a:srgbClr val="FF0000"/>
                </a:solidFill>
                <a:effectLst/>
                <a:latin typeface="Roboto mono"/>
              </a:rPr>
              <a:t>'</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seria exibida.</a:t>
            </a:r>
            <a:endParaRPr lang="pt-BR" dirty="0"/>
          </a:p>
        </p:txBody>
      </p:sp>
    </p:spTree>
    <p:extLst>
      <p:ext uri="{BB962C8B-B14F-4D97-AF65-F5344CB8AC3E}">
        <p14:creationId xmlns:p14="http://schemas.microsoft.com/office/powerpoint/2010/main" val="4262222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Funções para coleções</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036DAFAB-4AA3-9870-BBEA-6A07D349C932}"/>
              </a:ext>
            </a:extLst>
          </p:cNvPr>
          <p:cNvSpPr txBox="1"/>
          <p:nvPr/>
        </p:nvSpPr>
        <p:spPr>
          <a:xfrm>
            <a:off x="1649901" y="1025780"/>
            <a:ext cx="6791365" cy="954107"/>
          </a:xfrm>
          <a:prstGeom prst="rect">
            <a:avLst/>
          </a:prstGeom>
          <a:noFill/>
        </p:spPr>
        <p:txBody>
          <a:bodyPr wrap="square">
            <a:spAutoFit/>
          </a:bodyPr>
          <a:lstStyle/>
          <a:p>
            <a:pPr algn="l"/>
            <a:r>
              <a:rPr lang="pt-BR" b="1" i="0" dirty="0" err="1">
                <a:solidFill>
                  <a:srgbClr val="253A44"/>
                </a:solidFill>
                <a:effectLst/>
                <a:latin typeface="Montserrat" panose="00000500000000000000" pitchFamily="2" charset="0"/>
              </a:rPr>
              <a:t>len</a:t>
            </a:r>
            <a:r>
              <a:rPr lang="pt-BR" b="1" i="0" dirty="0">
                <a:solidFill>
                  <a:srgbClr val="253A44"/>
                </a:solidFill>
                <a:effectLst/>
                <a:latin typeface="Montserrat" panose="00000500000000000000" pitchFamily="2" charset="0"/>
              </a:rPr>
              <a:t>()</a:t>
            </a:r>
          </a:p>
          <a:p>
            <a:pPr algn="l"/>
            <a:endParaRPr lang="pt-BR" b="1" i="0" dirty="0">
              <a:solidFill>
                <a:srgbClr val="253A44"/>
              </a:solidFill>
              <a:effectLst/>
              <a:latin typeface="Montserrat" panose="00000500000000000000" pitchFamily="2" charset="0"/>
            </a:endParaRPr>
          </a:p>
          <a:p>
            <a:pPr algn="l"/>
            <a:r>
              <a:rPr lang="pt-BR" b="0" i="0" dirty="0">
                <a:solidFill>
                  <a:srgbClr val="253A44"/>
                </a:solidFill>
                <a:effectLst/>
                <a:latin typeface="Source Serif Pro" panose="02040603050405020204" pitchFamily="18" charset="0"/>
              </a:rPr>
              <a:t>A função</a:t>
            </a:r>
            <a:r>
              <a:rPr lang="pt-BR" b="0" i="0" dirty="0">
                <a:solidFill>
                  <a:srgbClr val="FF0000"/>
                </a:solidFill>
                <a:effectLst/>
                <a:latin typeface="Source Serif Pro" panose="02040603050405020204" pitchFamily="18" charset="0"/>
              </a:rPr>
              <a:t> </a:t>
            </a:r>
            <a:r>
              <a:rPr lang="pt-BR" b="0" i="0" dirty="0" err="1">
                <a:solidFill>
                  <a:srgbClr val="FF0000"/>
                </a:solidFill>
                <a:effectLst/>
                <a:latin typeface="Roboto mono"/>
              </a:rPr>
              <a:t>len</a:t>
            </a:r>
            <a:r>
              <a:rPr lang="pt-BR" b="0" i="0" dirty="0">
                <a:solidFill>
                  <a:srgbClr val="FF0000"/>
                </a:solidFill>
                <a:effectLst/>
                <a:latin typeface="Roboto mono"/>
              </a:rPr>
              <a:t>()</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é bastante usada em Python para retornar o tamanho de um objeto. Quando usada com coleções, retorna o total de itens que a coleção possui.</a:t>
            </a:r>
          </a:p>
        </p:txBody>
      </p:sp>
      <p:pic>
        <p:nvPicPr>
          <p:cNvPr id="7" name="Imagem 6">
            <a:extLst>
              <a:ext uri="{FF2B5EF4-FFF2-40B4-BE49-F238E27FC236}">
                <a16:creationId xmlns:a16="http://schemas.microsoft.com/office/drawing/2014/main" id="{A80058F6-CD20-F8E4-30FE-2B56575E771C}"/>
              </a:ext>
            </a:extLst>
          </p:cNvPr>
          <p:cNvPicPr>
            <a:picLocks noChangeAspect="1"/>
          </p:cNvPicPr>
          <p:nvPr/>
        </p:nvPicPr>
        <p:blipFill>
          <a:blip r:embed="rId3"/>
          <a:stretch>
            <a:fillRect/>
          </a:stretch>
        </p:blipFill>
        <p:spPr>
          <a:xfrm>
            <a:off x="1649901" y="2386542"/>
            <a:ext cx="5343525" cy="1047750"/>
          </a:xfrm>
          <a:prstGeom prst="rect">
            <a:avLst/>
          </a:prstGeom>
        </p:spPr>
      </p:pic>
      <p:sp>
        <p:nvSpPr>
          <p:cNvPr id="10" name="CaixaDeTexto 9">
            <a:extLst>
              <a:ext uri="{FF2B5EF4-FFF2-40B4-BE49-F238E27FC236}">
                <a16:creationId xmlns:a16="http://schemas.microsoft.com/office/drawing/2014/main" id="{65375ACE-CDFF-98F7-C340-0921F62256CF}"/>
              </a:ext>
            </a:extLst>
          </p:cNvPr>
          <p:cNvSpPr txBox="1"/>
          <p:nvPr/>
        </p:nvSpPr>
        <p:spPr>
          <a:xfrm>
            <a:off x="1649900" y="3748388"/>
            <a:ext cx="6791365" cy="523220"/>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Essa função é de grande utilidade, pois pode ser usada em diversas situações, como nas estruturas condicionais e em laços de repetição por exemplo.</a:t>
            </a:r>
            <a:endParaRPr lang="pt-BR" dirty="0"/>
          </a:p>
        </p:txBody>
      </p:sp>
    </p:spTree>
    <p:extLst>
      <p:ext uri="{BB962C8B-B14F-4D97-AF65-F5344CB8AC3E}">
        <p14:creationId xmlns:p14="http://schemas.microsoft.com/office/powerpoint/2010/main" val="1502238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Tipos de Dados</a:t>
            </a:r>
            <a:endParaRPr sz="2400" b="0" i="0" u="none" strike="noStrike" cap="none" dirty="0">
              <a:solidFill>
                <a:schemeClr val="dk1"/>
              </a:solidFill>
              <a:latin typeface="Times New Roman"/>
              <a:ea typeface="Times New Roman"/>
              <a:cs typeface="Times New Roman"/>
              <a:sym typeface="Times New Roman"/>
            </a:endParaRPr>
          </a:p>
        </p:txBody>
      </p:sp>
      <p:sp>
        <p:nvSpPr>
          <p:cNvPr id="5" name="CaixaDeTexto 4">
            <a:extLst>
              <a:ext uri="{FF2B5EF4-FFF2-40B4-BE49-F238E27FC236}">
                <a16:creationId xmlns:a16="http://schemas.microsoft.com/office/drawing/2014/main" id="{392FD5C1-A72D-2152-5ECD-BAACA63E6B79}"/>
              </a:ext>
            </a:extLst>
          </p:cNvPr>
          <p:cNvSpPr txBox="1"/>
          <p:nvPr/>
        </p:nvSpPr>
        <p:spPr>
          <a:xfrm>
            <a:off x="1649900" y="1323187"/>
            <a:ext cx="6900072" cy="954107"/>
          </a:xfrm>
          <a:prstGeom prst="rect">
            <a:avLst/>
          </a:prstGeom>
          <a:noFill/>
        </p:spPr>
        <p:txBody>
          <a:bodyPr wrap="square">
            <a:spAutoFit/>
          </a:bodyPr>
          <a:lstStyle/>
          <a:p>
            <a:r>
              <a:rPr lang="pt-BR" b="0" i="0" dirty="0">
                <a:solidFill>
                  <a:srgbClr val="111111"/>
                </a:solidFill>
                <a:effectLst/>
                <a:latin typeface="Roboto" panose="02000000000000000000" pitchFamily="2" charset="0"/>
              </a:rPr>
              <a:t>Um tipo de dado nada mais que é algo do mundo real que pode ser representado computacionalmente. Por exemplo, os números que pertencem ao conjunto dos números inteiros, os números que pertencem ao conjunto dos números reais, letras, caracteres especiais, acentuação, pontuação, palavras, etc.</a:t>
            </a:r>
            <a:endParaRPr lang="pt-BR" dirty="0"/>
          </a:p>
        </p:txBody>
      </p:sp>
      <p:sp>
        <p:nvSpPr>
          <p:cNvPr id="7" name="CaixaDeTexto 6">
            <a:extLst>
              <a:ext uri="{FF2B5EF4-FFF2-40B4-BE49-F238E27FC236}">
                <a16:creationId xmlns:a16="http://schemas.microsoft.com/office/drawing/2014/main" id="{C194C282-A222-986B-CFEE-3049EBDF88D3}"/>
              </a:ext>
            </a:extLst>
          </p:cNvPr>
          <p:cNvSpPr txBox="1"/>
          <p:nvPr/>
        </p:nvSpPr>
        <p:spPr>
          <a:xfrm>
            <a:off x="1649900" y="2866207"/>
            <a:ext cx="6900071" cy="738664"/>
          </a:xfrm>
          <a:prstGeom prst="rect">
            <a:avLst/>
          </a:prstGeom>
          <a:noFill/>
        </p:spPr>
        <p:txBody>
          <a:bodyPr wrap="square">
            <a:spAutoFit/>
          </a:bodyPr>
          <a:lstStyle/>
          <a:p>
            <a:r>
              <a:rPr lang="pt-BR" b="0" i="0" dirty="0">
                <a:solidFill>
                  <a:srgbClr val="111111"/>
                </a:solidFill>
                <a:effectLst/>
                <a:latin typeface="Roboto" panose="02000000000000000000" pitchFamily="2" charset="0"/>
              </a:rPr>
              <a:t>As linguagens de programação implementam formas de representar e manipular esses dados, que podem ser classificados em dois grandes grupos: os tipos de dados primitivos e os tipos de dados não primitivos.</a:t>
            </a:r>
            <a:endParaRPr lang="pt-BR" dirty="0"/>
          </a:p>
        </p:txBody>
      </p:sp>
    </p:spTree>
    <p:extLst>
      <p:ext uri="{BB962C8B-B14F-4D97-AF65-F5344CB8AC3E}">
        <p14:creationId xmlns:p14="http://schemas.microsoft.com/office/powerpoint/2010/main" val="2074693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Funções para coleções</a:t>
            </a:r>
            <a:endParaRPr sz="2400" b="0" i="0" u="none" strike="noStrike" cap="none" dirty="0">
              <a:solidFill>
                <a:schemeClr val="dk1"/>
              </a:solidFill>
              <a:latin typeface="Times New Roman"/>
              <a:ea typeface="Times New Roman"/>
              <a:cs typeface="Times New Roman"/>
              <a:sym typeface="Times New Roman"/>
            </a:endParaRPr>
          </a:p>
        </p:txBody>
      </p:sp>
      <p:sp>
        <p:nvSpPr>
          <p:cNvPr id="5" name="CaixaDeTexto 4">
            <a:extLst>
              <a:ext uri="{FF2B5EF4-FFF2-40B4-BE49-F238E27FC236}">
                <a16:creationId xmlns:a16="http://schemas.microsoft.com/office/drawing/2014/main" id="{C1F9EC38-59C3-47EB-FD09-8BCA583D5067}"/>
              </a:ext>
            </a:extLst>
          </p:cNvPr>
          <p:cNvSpPr txBox="1"/>
          <p:nvPr/>
        </p:nvSpPr>
        <p:spPr>
          <a:xfrm>
            <a:off x="1649901" y="1074235"/>
            <a:ext cx="6588165" cy="738664"/>
          </a:xfrm>
          <a:prstGeom prst="rect">
            <a:avLst/>
          </a:prstGeom>
          <a:noFill/>
        </p:spPr>
        <p:txBody>
          <a:bodyPr wrap="square">
            <a:spAutoFit/>
          </a:bodyPr>
          <a:lstStyle/>
          <a:p>
            <a:pPr algn="l"/>
            <a:r>
              <a:rPr lang="pt-BR" b="1" i="0" dirty="0">
                <a:solidFill>
                  <a:srgbClr val="253A44"/>
                </a:solidFill>
                <a:effectLst/>
                <a:latin typeface="Montserrat" panose="00000500000000000000" pitchFamily="2" charset="0"/>
              </a:rPr>
              <a:t>type()</a:t>
            </a:r>
          </a:p>
          <a:p>
            <a:pPr algn="l"/>
            <a:endParaRPr lang="pt-BR" b="1" i="0" dirty="0">
              <a:solidFill>
                <a:srgbClr val="253A44"/>
              </a:solidFill>
              <a:effectLst/>
              <a:latin typeface="Montserrat" panose="00000500000000000000" pitchFamily="2" charset="0"/>
            </a:endParaRPr>
          </a:p>
          <a:p>
            <a:pPr algn="l"/>
            <a:r>
              <a:rPr lang="pt-BR" b="0" i="0" dirty="0">
                <a:solidFill>
                  <a:srgbClr val="253A44"/>
                </a:solidFill>
                <a:effectLst/>
                <a:latin typeface="Source Serif Pro" panose="02040603050405020204" pitchFamily="18" charset="0"/>
              </a:rPr>
              <a:t>Com a função </a:t>
            </a:r>
            <a:r>
              <a:rPr lang="pt-BR" b="0" i="0" dirty="0">
                <a:solidFill>
                  <a:srgbClr val="FF0000"/>
                </a:solidFill>
                <a:effectLst/>
                <a:latin typeface="Roboto mono"/>
              </a:rPr>
              <a:t>type()</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podemos obter o tipo do objeto passado no parâmetro.</a:t>
            </a:r>
          </a:p>
        </p:txBody>
      </p:sp>
      <p:pic>
        <p:nvPicPr>
          <p:cNvPr id="8" name="Imagem 7">
            <a:extLst>
              <a:ext uri="{FF2B5EF4-FFF2-40B4-BE49-F238E27FC236}">
                <a16:creationId xmlns:a16="http://schemas.microsoft.com/office/drawing/2014/main" id="{4AF39B8C-9B67-1909-4793-D5882CAB90DC}"/>
              </a:ext>
            </a:extLst>
          </p:cNvPr>
          <p:cNvPicPr>
            <a:picLocks noChangeAspect="1"/>
          </p:cNvPicPr>
          <p:nvPr/>
        </p:nvPicPr>
        <p:blipFill>
          <a:blip r:embed="rId3"/>
          <a:stretch>
            <a:fillRect/>
          </a:stretch>
        </p:blipFill>
        <p:spPr>
          <a:xfrm>
            <a:off x="1649901" y="2039964"/>
            <a:ext cx="5448300" cy="2581275"/>
          </a:xfrm>
          <a:prstGeom prst="rect">
            <a:avLst/>
          </a:prstGeom>
        </p:spPr>
      </p:pic>
    </p:spTree>
    <p:extLst>
      <p:ext uri="{BB962C8B-B14F-4D97-AF65-F5344CB8AC3E}">
        <p14:creationId xmlns:p14="http://schemas.microsoft.com/office/powerpoint/2010/main" val="2402504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583157" y="312694"/>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Exercícios</a:t>
            </a:r>
            <a:endParaRPr lang="pt-BR" sz="2400" b="0" i="0" u="none" strike="noStrike" cap="none" dirty="0">
              <a:solidFill>
                <a:schemeClr val="dk1"/>
              </a:solidFill>
              <a:latin typeface="Times New Roman"/>
              <a:ea typeface="Times New Roman"/>
              <a:cs typeface="Times New Roman"/>
              <a:sym typeface="Times New Roman"/>
            </a:endParaRPr>
          </a:p>
        </p:txBody>
      </p:sp>
      <p:sp>
        <p:nvSpPr>
          <p:cNvPr id="5" name="CaixaDeTexto 4">
            <a:extLst>
              <a:ext uri="{FF2B5EF4-FFF2-40B4-BE49-F238E27FC236}">
                <a16:creationId xmlns:a16="http://schemas.microsoft.com/office/drawing/2014/main" id="{D75A84A1-BEDF-14A2-C14E-DE8C1D8BE7A6}"/>
              </a:ext>
            </a:extLst>
          </p:cNvPr>
          <p:cNvSpPr txBox="1"/>
          <p:nvPr/>
        </p:nvSpPr>
        <p:spPr>
          <a:xfrm>
            <a:off x="2865628" y="2321652"/>
            <a:ext cx="6659792" cy="738664"/>
          </a:xfrm>
          <a:prstGeom prst="rect">
            <a:avLst/>
          </a:prstGeom>
          <a:noFill/>
        </p:spPr>
        <p:txBody>
          <a:bodyPr wrap="square">
            <a:spAutoFit/>
          </a:bodyPr>
          <a:lstStyle/>
          <a:p>
            <a:r>
              <a:rPr lang="pt-BR" b="0" i="0" dirty="0">
                <a:solidFill>
                  <a:srgbClr val="404040"/>
                </a:solidFill>
                <a:effectLst/>
                <a:latin typeface="Lato" panose="020B0604020202020204" pitchFamily="34" charset="0"/>
                <a:hlinkClick r:id="rId3"/>
              </a:rPr>
              <a:t>https://www.w3schools.com/python/exercise.asp</a:t>
            </a:r>
            <a:endParaRPr lang="pt-BR" b="0" i="0" dirty="0">
              <a:solidFill>
                <a:srgbClr val="404040"/>
              </a:solidFill>
              <a:effectLst/>
              <a:latin typeface="Lato" panose="020F0502020204030203" pitchFamily="34" charset="0"/>
            </a:endParaRPr>
          </a:p>
          <a:p>
            <a:pPr>
              <a:buFont typeface="+mj-lt"/>
              <a:buAutoNum type="arabicPeriod"/>
            </a:pPr>
            <a:endParaRPr lang="pt-BR" b="0" i="0" dirty="0">
              <a:solidFill>
                <a:srgbClr val="404040"/>
              </a:solidFill>
              <a:effectLst/>
              <a:latin typeface="Lato" panose="020F0502020204030203" pitchFamily="34" charset="0"/>
            </a:endParaRPr>
          </a:p>
          <a:p>
            <a:pPr algn="l">
              <a:buFont typeface="+mj-lt"/>
              <a:buAutoNum type="arabicPeriod"/>
            </a:pPr>
            <a:endParaRPr lang="pt-BR" b="0" i="0" dirty="0">
              <a:solidFill>
                <a:srgbClr val="404040"/>
              </a:solidFill>
              <a:effectLst/>
              <a:latin typeface="Lato" panose="020B0604020202020204" pitchFamily="34" charset="0"/>
            </a:endParaRPr>
          </a:p>
        </p:txBody>
      </p:sp>
    </p:spTree>
    <p:extLst>
      <p:ext uri="{BB962C8B-B14F-4D97-AF65-F5344CB8AC3E}">
        <p14:creationId xmlns:p14="http://schemas.microsoft.com/office/powerpoint/2010/main" val="84046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583157" y="312694"/>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Exercícios</a:t>
            </a:r>
            <a:endParaRPr lang="pt-B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CB0A9314-D225-524A-944A-B389AAE89B84}"/>
              </a:ext>
            </a:extLst>
          </p:cNvPr>
          <p:cNvSpPr txBox="1"/>
          <p:nvPr/>
        </p:nvSpPr>
        <p:spPr>
          <a:xfrm>
            <a:off x="1583156" y="1021090"/>
            <a:ext cx="6544843" cy="523220"/>
          </a:xfrm>
          <a:prstGeom prst="rect">
            <a:avLst/>
          </a:prstGeom>
          <a:noFill/>
        </p:spPr>
        <p:txBody>
          <a:bodyPr wrap="square">
            <a:spAutoFit/>
          </a:bodyPr>
          <a:lstStyle/>
          <a:p>
            <a:r>
              <a:rPr lang="pt-BR" dirty="0"/>
              <a:t>Dado o nome de uma pessoa, retorne o número de letras do nome e a primeira letra do nome.</a:t>
            </a:r>
          </a:p>
        </p:txBody>
      </p:sp>
      <p:sp>
        <p:nvSpPr>
          <p:cNvPr id="7" name="CaixaDeTexto 6">
            <a:extLst>
              <a:ext uri="{FF2B5EF4-FFF2-40B4-BE49-F238E27FC236}">
                <a16:creationId xmlns:a16="http://schemas.microsoft.com/office/drawing/2014/main" id="{EA6AFBEC-7B7A-65BC-7207-F9ABC4698605}"/>
              </a:ext>
            </a:extLst>
          </p:cNvPr>
          <p:cNvSpPr txBox="1"/>
          <p:nvPr/>
        </p:nvSpPr>
        <p:spPr>
          <a:xfrm>
            <a:off x="1583156" y="2214890"/>
            <a:ext cx="4762500" cy="523220"/>
          </a:xfrm>
          <a:prstGeom prst="rect">
            <a:avLst/>
          </a:prstGeom>
          <a:noFill/>
        </p:spPr>
        <p:txBody>
          <a:bodyPr wrap="square">
            <a:spAutoFit/>
          </a:bodyPr>
          <a:lstStyle/>
          <a:p>
            <a:r>
              <a:rPr lang="pt-BR" dirty="0"/>
              <a:t>Dada uma palavra, retorna os caracteres nas posições ímpares</a:t>
            </a:r>
          </a:p>
        </p:txBody>
      </p:sp>
      <p:sp>
        <p:nvSpPr>
          <p:cNvPr id="9" name="CaixaDeTexto 8">
            <a:extLst>
              <a:ext uri="{FF2B5EF4-FFF2-40B4-BE49-F238E27FC236}">
                <a16:creationId xmlns:a16="http://schemas.microsoft.com/office/drawing/2014/main" id="{717B95E4-40F4-E546-9391-469461D8B464}"/>
              </a:ext>
            </a:extLst>
          </p:cNvPr>
          <p:cNvSpPr txBox="1"/>
          <p:nvPr/>
        </p:nvSpPr>
        <p:spPr>
          <a:xfrm>
            <a:off x="1583156" y="1725711"/>
            <a:ext cx="4762500" cy="307777"/>
          </a:xfrm>
          <a:prstGeom prst="rect">
            <a:avLst/>
          </a:prstGeom>
          <a:noFill/>
        </p:spPr>
        <p:txBody>
          <a:bodyPr wrap="square">
            <a:spAutoFit/>
          </a:bodyPr>
          <a:lstStyle/>
          <a:p>
            <a:r>
              <a:rPr lang="pt-BR" dirty="0"/>
              <a:t>Dada uma palavra, retorna a palavra invertida</a:t>
            </a:r>
          </a:p>
        </p:txBody>
      </p:sp>
      <p:sp>
        <p:nvSpPr>
          <p:cNvPr id="11" name="CaixaDeTexto 10">
            <a:hlinkClick r:id="rId3"/>
            <a:extLst>
              <a:ext uri="{FF2B5EF4-FFF2-40B4-BE49-F238E27FC236}">
                <a16:creationId xmlns:a16="http://schemas.microsoft.com/office/drawing/2014/main" id="{1DF7C97F-89B7-9095-D3CD-D5DA1D1E082B}"/>
              </a:ext>
            </a:extLst>
          </p:cNvPr>
          <p:cNvSpPr txBox="1"/>
          <p:nvPr/>
        </p:nvSpPr>
        <p:spPr>
          <a:xfrm>
            <a:off x="1583155" y="3110013"/>
            <a:ext cx="6460177" cy="307777"/>
          </a:xfrm>
          <a:prstGeom prst="rect">
            <a:avLst/>
          </a:prstGeom>
          <a:noFill/>
        </p:spPr>
        <p:txBody>
          <a:bodyPr wrap="square">
            <a:spAutoFit/>
          </a:bodyPr>
          <a:lstStyle/>
          <a:p>
            <a:r>
              <a:rPr lang="pt-BR" dirty="0">
                <a:hlinkClick r:id="rId3"/>
              </a:rPr>
              <a:t>https://www.w3resource.com/python-exercises/python-data-types.php</a:t>
            </a:r>
            <a:endParaRPr lang="pt-BR" dirty="0"/>
          </a:p>
        </p:txBody>
      </p:sp>
    </p:spTree>
    <p:extLst>
      <p:ext uri="{BB962C8B-B14F-4D97-AF65-F5344CB8AC3E}">
        <p14:creationId xmlns:p14="http://schemas.microsoft.com/office/powerpoint/2010/main" val="3641646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6" name="Google Shape;646;p55"/>
          <p:cNvSpPr txBox="1">
            <a:spLocks noGrp="1"/>
          </p:cNvSpPr>
          <p:nvPr>
            <p:ph type="ctrTitle"/>
          </p:nvPr>
        </p:nvSpPr>
        <p:spPr>
          <a:xfrm>
            <a:off x="2106771" y="1852628"/>
            <a:ext cx="6135000" cy="11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s" sz="6400" dirty="0">
                <a:solidFill>
                  <a:srgbClr val="252525"/>
                </a:solidFill>
              </a:rPr>
              <a:t>Obrigado!!</a:t>
            </a:r>
            <a:endParaRPr sz="6400" dirty="0">
              <a:solidFill>
                <a:srgbClr val="174584"/>
              </a:solidFill>
            </a:endParaRPr>
          </a:p>
        </p:txBody>
      </p:sp>
      <p:pic>
        <p:nvPicPr>
          <p:cNvPr id="17" name="Gráfico 16">
            <a:extLst>
              <a:ext uri="{FF2B5EF4-FFF2-40B4-BE49-F238E27FC236}">
                <a16:creationId xmlns:a16="http://schemas.microsoft.com/office/drawing/2014/main" id="{7D24FA3C-6D44-DB4A-A9E2-8075D98883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6160" y="3780429"/>
            <a:ext cx="1571756" cy="509249"/>
          </a:xfrm>
          <a:prstGeom prst="rect">
            <a:avLst/>
          </a:prstGeom>
        </p:spPr>
      </p:pic>
    </p:spTree>
    <p:extLst>
      <p:ext uri="{BB962C8B-B14F-4D97-AF65-F5344CB8AC3E}">
        <p14:creationId xmlns:p14="http://schemas.microsoft.com/office/powerpoint/2010/main" val="4268949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6" name="Google Shape;85;p5">
            <a:extLst>
              <a:ext uri="{FF2B5EF4-FFF2-40B4-BE49-F238E27FC236}">
                <a16:creationId xmlns:a16="http://schemas.microsoft.com/office/drawing/2014/main" id="{5804EB6E-36FD-2DBF-5A57-FFB57FEF4D3F}"/>
              </a:ext>
            </a:extLst>
          </p:cNvPr>
          <p:cNvSpPr txBox="1"/>
          <p:nvPr/>
        </p:nvSpPr>
        <p:spPr>
          <a:xfrm>
            <a:off x="1396272" y="486231"/>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Referências</a:t>
            </a:r>
            <a:endParaRPr lang="pt-BR" sz="2400" b="0" i="0" u="none" strike="noStrike" cap="none" dirty="0">
              <a:solidFill>
                <a:schemeClr val="dk1"/>
              </a:solidFill>
              <a:latin typeface="Times New Roman"/>
              <a:ea typeface="Times New Roman"/>
              <a:cs typeface="Times New Roman"/>
              <a:sym typeface="Times New Roman"/>
            </a:endParaRPr>
          </a:p>
        </p:txBody>
      </p:sp>
      <p:sp>
        <p:nvSpPr>
          <p:cNvPr id="7" name="Google Shape;86;p5">
            <a:extLst>
              <a:ext uri="{FF2B5EF4-FFF2-40B4-BE49-F238E27FC236}">
                <a16:creationId xmlns:a16="http://schemas.microsoft.com/office/drawing/2014/main" id="{F71C8896-B182-51DF-7B81-F69944D4984F}"/>
              </a:ext>
            </a:extLst>
          </p:cNvPr>
          <p:cNvSpPr txBox="1"/>
          <p:nvPr/>
        </p:nvSpPr>
        <p:spPr>
          <a:xfrm>
            <a:off x="1396272" y="1680881"/>
            <a:ext cx="7100306" cy="13233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00"/>
              </a:buClr>
              <a:buSzPts val="2000"/>
              <a:buFont typeface="+mj-lt"/>
              <a:buAutoNum type="arabicPeriod"/>
            </a:pPr>
            <a:r>
              <a:rPr lang="pt-BR" sz="1600" b="1" i="0" u="none" strike="noStrike" cap="none" dirty="0">
                <a:solidFill>
                  <a:schemeClr val="dk1"/>
                </a:solidFill>
                <a:latin typeface="Times New Roman"/>
                <a:ea typeface="Times New Roman"/>
                <a:cs typeface="Times New Roman"/>
                <a:sym typeface="Times New Roman"/>
                <a:hlinkClick r:id="rId3"/>
              </a:rPr>
              <a:t>https://www.devmedia.com.br/colecoes-no-python-listas-tuplas-e-dicionarios/40678</a:t>
            </a:r>
            <a:endParaRPr lang="pt-BR" sz="1600" b="1" i="0" u="none" strike="noStrike" cap="none" dirty="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rgbClr val="000000"/>
              </a:buClr>
              <a:buSzPts val="2000"/>
              <a:buFont typeface="+mj-lt"/>
              <a:buAutoNum type="arabicPeriod"/>
            </a:pPr>
            <a:r>
              <a:rPr lang="pt-BR" sz="1600" b="1" i="0" u="none" strike="noStrike" cap="none" dirty="0">
                <a:solidFill>
                  <a:schemeClr val="dk1"/>
                </a:solidFill>
                <a:latin typeface="Times New Roman"/>
                <a:ea typeface="Times New Roman"/>
                <a:cs typeface="Times New Roman"/>
                <a:sym typeface="Times New Roman"/>
                <a:hlinkClick r:id="rId4"/>
              </a:rPr>
              <a:t>https://www.w3schools.com/python/</a:t>
            </a:r>
            <a:endParaRPr lang="pt-BR" sz="1600" b="1" i="0" u="none" strike="noStrike" cap="none" dirty="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rgbClr val="000000"/>
              </a:buClr>
              <a:buSzPts val="2000"/>
              <a:buFont typeface="+mj-lt"/>
              <a:buAutoNum type="arabicPeriod"/>
            </a:pPr>
            <a:r>
              <a:rPr lang="pt-BR" sz="1600" b="1" i="0" u="none" strike="noStrike" cap="none" dirty="0">
                <a:solidFill>
                  <a:schemeClr val="dk1"/>
                </a:solidFill>
                <a:latin typeface="Times New Roman"/>
                <a:ea typeface="Times New Roman"/>
                <a:cs typeface="Times New Roman"/>
                <a:sym typeface="Times New Roman"/>
                <a:hlinkClick r:id="rId5"/>
              </a:rPr>
              <a:t>https://www.w3resource.com/python-exercises/</a:t>
            </a:r>
            <a:endParaRPr lang="pt-BR" sz="1600" b="1" i="0" u="none" strike="noStrike" cap="none" dirty="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rgbClr val="000000"/>
              </a:buClr>
              <a:buSzPts val="2000"/>
              <a:buFont typeface="+mj-lt"/>
              <a:buAutoNum type="arabicPeriod"/>
            </a:pPr>
            <a:endParaRPr lang="pt-BR" sz="1600" b="1"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5862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Tipos de Dados</a:t>
            </a:r>
            <a:endParaRPr sz="2400" b="0" i="0" u="none" strike="noStrike" cap="none" dirty="0">
              <a:solidFill>
                <a:schemeClr val="dk1"/>
              </a:solidFill>
              <a:latin typeface="Times New Roman"/>
              <a:ea typeface="Times New Roman"/>
              <a:cs typeface="Times New Roman"/>
              <a:sym typeface="Times New Roman"/>
            </a:endParaRPr>
          </a:p>
        </p:txBody>
      </p:sp>
      <p:sp>
        <p:nvSpPr>
          <p:cNvPr id="5" name="CaixaDeTexto 4">
            <a:extLst>
              <a:ext uri="{FF2B5EF4-FFF2-40B4-BE49-F238E27FC236}">
                <a16:creationId xmlns:a16="http://schemas.microsoft.com/office/drawing/2014/main" id="{392FD5C1-A72D-2152-5ECD-BAACA63E6B79}"/>
              </a:ext>
            </a:extLst>
          </p:cNvPr>
          <p:cNvSpPr txBox="1"/>
          <p:nvPr/>
        </p:nvSpPr>
        <p:spPr>
          <a:xfrm>
            <a:off x="1649900" y="1323187"/>
            <a:ext cx="6900072" cy="738664"/>
          </a:xfrm>
          <a:prstGeom prst="rect">
            <a:avLst/>
          </a:prstGeom>
          <a:noFill/>
        </p:spPr>
        <p:txBody>
          <a:bodyPr wrap="square">
            <a:spAutoFit/>
          </a:bodyPr>
          <a:lstStyle/>
          <a:p>
            <a:r>
              <a:rPr lang="pt-BR" b="0" i="0" dirty="0">
                <a:solidFill>
                  <a:srgbClr val="111111"/>
                </a:solidFill>
                <a:effectLst/>
                <a:latin typeface="Roboto" panose="02000000000000000000" pitchFamily="2" charset="0"/>
              </a:rPr>
              <a:t>Os tipos de dados primitivos são os tipos básicos que devem ser implementados por todas as linguagens de programação, como os números reais, inteiros, booleanos, caracteres e </a:t>
            </a:r>
            <a:r>
              <a:rPr lang="pt-BR" b="0" i="0" dirty="0" err="1">
                <a:solidFill>
                  <a:srgbClr val="FF0000"/>
                </a:solidFill>
                <a:effectLst/>
                <a:latin typeface="Roboto" panose="02000000000000000000" pitchFamily="2" charset="0"/>
              </a:rPr>
              <a:t>strings</a:t>
            </a:r>
            <a:r>
              <a:rPr lang="pt-BR" b="0" i="0" dirty="0">
                <a:solidFill>
                  <a:srgbClr val="111111"/>
                </a:solidFill>
                <a:effectLst/>
                <a:latin typeface="Roboto" panose="02000000000000000000" pitchFamily="2" charset="0"/>
              </a:rPr>
              <a:t>.</a:t>
            </a:r>
            <a:endParaRPr lang="pt-BR" dirty="0"/>
          </a:p>
        </p:txBody>
      </p:sp>
      <p:sp>
        <p:nvSpPr>
          <p:cNvPr id="7" name="CaixaDeTexto 6">
            <a:extLst>
              <a:ext uri="{FF2B5EF4-FFF2-40B4-BE49-F238E27FC236}">
                <a16:creationId xmlns:a16="http://schemas.microsoft.com/office/drawing/2014/main" id="{C194C282-A222-986B-CFEE-3049EBDF88D3}"/>
              </a:ext>
            </a:extLst>
          </p:cNvPr>
          <p:cNvSpPr txBox="1"/>
          <p:nvPr/>
        </p:nvSpPr>
        <p:spPr>
          <a:xfrm>
            <a:off x="1649900" y="2866207"/>
            <a:ext cx="6900071" cy="738664"/>
          </a:xfrm>
          <a:prstGeom prst="rect">
            <a:avLst/>
          </a:prstGeom>
          <a:noFill/>
        </p:spPr>
        <p:txBody>
          <a:bodyPr wrap="square">
            <a:spAutoFit/>
          </a:bodyPr>
          <a:lstStyle/>
          <a:p>
            <a:r>
              <a:rPr lang="pt-BR" b="0" i="0" dirty="0">
                <a:solidFill>
                  <a:srgbClr val="111111"/>
                </a:solidFill>
                <a:effectLst/>
                <a:latin typeface="Roboto" panose="02000000000000000000" pitchFamily="2" charset="0"/>
              </a:rPr>
              <a:t>Os tipos de dados não primitivos, normalmente são os vetores, matrizes, classes, enumerações, etc., que costumam ser estruturas de dados mais complexas do que os tipos de dados primitivos.</a:t>
            </a:r>
            <a:endParaRPr lang="pt-BR" dirty="0"/>
          </a:p>
        </p:txBody>
      </p:sp>
    </p:spTree>
    <p:extLst>
      <p:ext uri="{BB962C8B-B14F-4D97-AF65-F5344CB8AC3E}">
        <p14:creationId xmlns:p14="http://schemas.microsoft.com/office/powerpoint/2010/main" val="2255201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589832" y="13915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Tipos de Dados no Python</a:t>
            </a:r>
            <a:endParaRPr sz="2400" b="0" i="0" u="none" strike="noStrike" cap="none" dirty="0">
              <a:solidFill>
                <a:schemeClr val="dk1"/>
              </a:solidFill>
              <a:latin typeface="Times New Roman"/>
              <a:ea typeface="Times New Roman"/>
              <a:cs typeface="Times New Roman"/>
              <a:sym typeface="Times New Roman"/>
            </a:endParaRPr>
          </a:p>
        </p:txBody>
      </p:sp>
      <p:graphicFrame>
        <p:nvGraphicFramePr>
          <p:cNvPr id="3" name="Tabela 2">
            <a:extLst>
              <a:ext uri="{FF2B5EF4-FFF2-40B4-BE49-F238E27FC236}">
                <a16:creationId xmlns:a16="http://schemas.microsoft.com/office/drawing/2014/main" id="{861B6F0B-6574-D519-6209-466CC015CF66}"/>
              </a:ext>
            </a:extLst>
          </p:cNvPr>
          <p:cNvGraphicFramePr>
            <a:graphicFrameLocks noGrp="1"/>
          </p:cNvGraphicFramePr>
          <p:nvPr>
            <p:extLst>
              <p:ext uri="{D42A27DB-BD31-4B8C-83A1-F6EECF244321}">
                <p14:modId xmlns:p14="http://schemas.microsoft.com/office/powerpoint/2010/main" val="1900716189"/>
              </p:ext>
            </p:extLst>
          </p:nvPr>
        </p:nvGraphicFramePr>
        <p:xfrm>
          <a:off x="2199484" y="600823"/>
          <a:ext cx="5195810" cy="4257642"/>
        </p:xfrm>
        <a:graphic>
          <a:graphicData uri="http://schemas.openxmlformats.org/drawingml/2006/table">
            <a:tbl>
              <a:tblPr/>
              <a:tblGrid>
                <a:gridCol w="2597905">
                  <a:extLst>
                    <a:ext uri="{9D8B030D-6E8A-4147-A177-3AD203B41FA5}">
                      <a16:colId xmlns:a16="http://schemas.microsoft.com/office/drawing/2014/main" val="640332520"/>
                    </a:ext>
                  </a:extLst>
                </a:gridCol>
                <a:gridCol w="2597905">
                  <a:extLst>
                    <a:ext uri="{9D8B030D-6E8A-4147-A177-3AD203B41FA5}">
                      <a16:colId xmlns:a16="http://schemas.microsoft.com/office/drawing/2014/main" val="3721001318"/>
                    </a:ext>
                  </a:extLst>
                </a:gridCol>
              </a:tblGrid>
              <a:tr h="250950">
                <a:tc>
                  <a:txBody>
                    <a:bodyPr/>
                    <a:lstStyle/>
                    <a:p>
                      <a:pPr algn="l" fontAlgn="t"/>
                      <a:r>
                        <a:rPr lang="pt-BR" sz="1000">
                          <a:effectLst/>
                        </a:rPr>
                        <a:t>Example</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pt-BR" sz="1000" dirty="0">
                          <a:effectLst/>
                        </a:rPr>
                        <a:t>Data Type</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68262091"/>
                  </a:ext>
                </a:extLst>
              </a:tr>
              <a:tr h="250950">
                <a:tc>
                  <a:txBody>
                    <a:bodyPr/>
                    <a:lstStyle/>
                    <a:p>
                      <a:pPr algn="l" fontAlgn="t"/>
                      <a:r>
                        <a:rPr lang="pt-BR" sz="1000">
                          <a:effectLst/>
                          <a:latin typeface="Consolas" panose="020B0609020204030204" pitchFamily="49" charset="0"/>
                        </a:rPr>
                        <a:t>x = str("Hello World")</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pt-BR" sz="1000">
                          <a:effectLst/>
                        </a:rPr>
                        <a:t>str</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869002075"/>
                  </a:ext>
                </a:extLst>
              </a:tr>
              <a:tr h="250950">
                <a:tc>
                  <a:txBody>
                    <a:bodyPr/>
                    <a:lstStyle/>
                    <a:p>
                      <a:pPr algn="l" fontAlgn="t"/>
                      <a:r>
                        <a:rPr lang="pt-BR" sz="1000">
                          <a:effectLst/>
                          <a:latin typeface="Consolas" panose="020B0609020204030204" pitchFamily="49" charset="0"/>
                        </a:rPr>
                        <a:t>x = int(20)</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pt-BR" sz="1000">
                          <a:effectLst/>
                        </a:rPr>
                        <a:t>int</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21744592"/>
                  </a:ext>
                </a:extLst>
              </a:tr>
              <a:tr h="250950">
                <a:tc>
                  <a:txBody>
                    <a:bodyPr/>
                    <a:lstStyle/>
                    <a:p>
                      <a:pPr algn="l" fontAlgn="t"/>
                      <a:r>
                        <a:rPr lang="pt-BR" sz="1000">
                          <a:effectLst/>
                          <a:latin typeface="Consolas" panose="020B0609020204030204" pitchFamily="49" charset="0"/>
                        </a:rPr>
                        <a:t>x = float(20.5)</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pt-BR" sz="1000">
                          <a:effectLst/>
                        </a:rPr>
                        <a:t>float</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925551161"/>
                  </a:ext>
                </a:extLst>
              </a:tr>
              <a:tr h="250950">
                <a:tc>
                  <a:txBody>
                    <a:bodyPr/>
                    <a:lstStyle/>
                    <a:p>
                      <a:pPr algn="l" fontAlgn="t"/>
                      <a:r>
                        <a:rPr lang="pt-BR" sz="1000">
                          <a:effectLst/>
                          <a:latin typeface="Consolas" panose="020B0609020204030204" pitchFamily="49" charset="0"/>
                        </a:rPr>
                        <a:t>x = complex(1j)</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pt-BR" sz="1000">
                          <a:effectLst/>
                        </a:rPr>
                        <a:t>complex</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87464392"/>
                  </a:ext>
                </a:extLst>
              </a:tr>
              <a:tr h="250950">
                <a:tc>
                  <a:txBody>
                    <a:bodyPr/>
                    <a:lstStyle/>
                    <a:p>
                      <a:pPr algn="l" fontAlgn="t"/>
                      <a:r>
                        <a:rPr lang="pt-BR" sz="1000">
                          <a:effectLst/>
                          <a:latin typeface="Consolas" panose="020B0609020204030204" pitchFamily="49" charset="0"/>
                        </a:rPr>
                        <a:t>x = list(("apple", "banana", "cherry"))</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pt-BR" sz="1000">
                          <a:effectLst/>
                        </a:rPr>
                        <a:t>list</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30365268"/>
                  </a:ext>
                </a:extLst>
              </a:tr>
              <a:tr h="250950">
                <a:tc>
                  <a:txBody>
                    <a:bodyPr/>
                    <a:lstStyle/>
                    <a:p>
                      <a:pPr algn="l" fontAlgn="t"/>
                      <a:r>
                        <a:rPr lang="pt-BR" sz="1000">
                          <a:effectLst/>
                          <a:latin typeface="Consolas" panose="020B0609020204030204" pitchFamily="49" charset="0"/>
                        </a:rPr>
                        <a:t>x = tuple(("apple", "banana", "cherry"))</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pt-BR" sz="1000">
                          <a:effectLst/>
                        </a:rPr>
                        <a:t>tuple</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369465"/>
                  </a:ext>
                </a:extLst>
              </a:tr>
              <a:tr h="250950">
                <a:tc>
                  <a:txBody>
                    <a:bodyPr/>
                    <a:lstStyle/>
                    <a:p>
                      <a:pPr algn="l" fontAlgn="t"/>
                      <a:r>
                        <a:rPr lang="pt-BR" sz="1000">
                          <a:effectLst/>
                          <a:latin typeface="Consolas" panose="020B0609020204030204" pitchFamily="49" charset="0"/>
                        </a:rPr>
                        <a:t>x = range(6)</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pt-BR" sz="1000">
                          <a:effectLst/>
                        </a:rPr>
                        <a:t>range</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88987805"/>
                  </a:ext>
                </a:extLst>
              </a:tr>
              <a:tr h="250950">
                <a:tc>
                  <a:txBody>
                    <a:bodyPr/>
                    <a:lstStyle/>
                    <a:p>
                      <a:pPr algn="l" fontAlgn="t"/>
                      <a:r>
                        <a:rPr lang="en-US" sz="1000">
                          <a:effectLst/>
                          <a:latin typeface="Consolas" panose="020B0609020204030204" pitchFamily="49" charset="0"/>
                        </a:rPr>
                        <a:t>x = dict(name="John", age=36)</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pt-BR" sz="1000">
                          <a:effectLst/>
                        </a:rPr>
                        <a:t>dict</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78312753"/>
                  </a:ext>
                </a:extLst>
              </a:tr>
              <a:tr h="250950">
                <a:tc>
                  <a:txBody>
                    <a:bodyPr/>
                    <a:lstStyle/>
                    <a:p>
                      <a:pPr algn="l" fontAlgn="t"/>
                      <a:r>
                        <a:rPr lang="pt-BR" sz="1000">
                          <a:effectLst/>
                          <a:latin typeface="Consolas" panose="020B0609020204030204" pitchFamily="49" charset="0"/>
                        </a:rPr>
                        <a:t>x = set(("apple", "banana", "cherry"))</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pt-BR" sz="1000">
                          <a:effectLst/>
                        </a:rPr>
                        <a:t>set</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62056555"/>
                  </a:ext>
                </a:extLst>
              </a:tr>
              <a:tr h="250950">
                <a:tc>
                  <a:txBody>
                    <a:bodyPr/>
                    <a:lstStyle/>
                    <a:p>
                      <a:pPr algn="l" fontAlgn="t"/>
                      <a:r>
                        <a:rPr lang="pt-BR" sz="1000">
                          <a:effectLst/>
                          <a:latin typeface="Consolas" panose="020B0609020204030204" pitchFamily="49" charset="0"/>
                        </a:rPr>
                        <a:t>x = frozenset(("apple", "banana", "cherry"))</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pt-BR" sz="1000">
                          <a:effectLst/>
                        </a:rPr>
                        <a:t>frozenset</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58935115"/>
                  </a:ext>
                </a:extLst>
              </a:tr>
              <a:tr h="250950">
                <a:tc>
                  <a:txBody>
                    <a:bodyPr/>
                    <a:lstStyle/>
                    <a:p>
                      <a:pPr algn="l" fontAlgn="t"/>
                      <a:r>
                        <a:rPr lang="pt-BR" sz="1000">
                          <a:effectLst/>
                          <a:latin typeface="Consolas" panose="020B0609020204030204" pitchFamily="49" charset="0"/>
                        </a:rPr>
                        <a:t>x = bool(5)</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pt-BR" sz="1000">
                          <a:effectLst/>
                        </a:rPr>
                        <a:t>bool</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873435691"/>
                  </a:ext>
                </a:extLst>
              </a:tr>
              <a:tr h="250950">
                <a:tc>
                  <a:txBody>
                    <a:bodyPr/>
                    <a:lstStyle/>
                    <a:p>
                      <a:pPr algn="l" fontAlgn="t"/>
                      <a:r>
                        <a:rPr lang="pt-BR" sz="1000">
                          <a:effectLst/>
                          <a:latin typeface="Consolas" panose="020B0609020204030204" pitchFamily="49" charset="0"/>
                        </a:rPr>
                        <a:t>x = bytes(5)</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pt-BR" sz="1000">
                          <a:effectLst/>
                        </a:rPr>
                        <a:t>bytes</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56354091"/>
                  </a:ext>
                </a:extLst>
              </a:tr>
              <a:tr h="250950">
                <a:tc>
                  <a:txBody>
                    <a:bodyPr/>
                    <a:lstStyle/>
                    <a:p>
                      <a:pPr algn="l" fontAlgn="t"/>
                      <a:r>
                        <a:rPr lang="pt-BR" sz="1000">
                          <a:effectLst/>
                          <a:latin typeface="Consolas" panose="020B0609020204030204" pitchFamily="49" charset="0"/>
                        </a:rPr>
                        <a:t>x = bytearray(5)</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pt-BR" sz="1000">
                          <a:effectLst/>
                        </a:rPr>
                        <a:t>bytearray</a:t>
                      </a: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5717658"/>
                  </a:ext>
                </a:extLst>
              </a:tr>
              <a:tr h="250950">
                <a:tc>
                  <a:txBody>
                    <a:bodyPr/>
                    <a:lstStyle/>
                    <a:p>
                      <a:pPr algn="l" fontAlgn="t"/>
                      <a:r>
                        <a:rPr lang="pt-BR" sz="1000">
                          <a:effectLst/>
                          <a:latin typeface="Consolas" panose="020B0609020204030204" pitchFamily="49" charset="0"/>
                        </a:rPr>
                        <a:t>x = memoryview(bytes(5))</a:t>
                      </a:r>
                    </a:p>
                  </a:txBody>
                  <a:tcPr marL="69497"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pt-BR" sz="1000" dirty="0" err="1">
                          <a:effectLst/>
                        </a:rPr>
                        <a:t>memoryview</a:t>
                      </a:r>
                      <a:endParaRPr lang="pt-BR" sz="1000" dirty="0">
                        <a:effectLst/>
                      </a:endParaRPr>
                    </a:p>
                  </a:txBody>
                  <a:tcPr marL="34749" marR="34749" marT="34749" marB="3474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11677292"/>
                  </a:ext>
                </a:extLst>
              </a:tr>
            </a:tbl>
          </a:graphicData>
        </a:graphic>
      </p:graphicFrame>
      <p:sp>
        <p:nvSpPr>
          <p:cNvPr id="7" name="CaixaDeTexto 6">
            <a:extLst>
              <a:ext uri="{FF2B5EF4-FFF2-40B4-BE49-F238E27FC236}">
                <a16:creationId xmlns:a16="http://schemas.microsoft.com/office/drawing/2014/main" id="{943A273E-3C6B-F9F2-DC75-6A57F0131B57}"/>
              </a:ext>
            </a:extLst>
          </p:cNvPr>
          <p:cNvSpPr txBox="1"/>
          <p:nvPr/>
        </p:nvSpPr>
        <p:spPr>
          <a:xfrm>
            <a:off x="2226672" y="4835723"/>
            <a:ext cx="4765558" cy="307777"/>
          </a:xfrm>
          <a:prstGeom prst="rect">
            <a:avLst/>
          </a:prstGeom>
          <a:noFill/>
        </p:spPr>
        <p:txBody>
          <a:bodyPr wrap="square">
            <a:spAutoFit/>
          </a:bodyPr>
          <a:lstStyle/>
          <a:p>
            <a:r>
              <a:rPr lang="pt-BR" dirty="0">
                <a:hlinkClick r:id="rId3"/>
              </a:rPr>
              <a:t>https://www.w3schools.com/python/python_datatypes.asp</a:t>
            </a:r>
            <a:endParaRPr lang="pt-BR" dirty="0"/>
          </a:p>
        </p:txBody>
      </p:sp>
    </p:spTree>
    <p:extLst>
      <p:ext uri="{BB962C8B-B14F-4D97-AF65-F5344CB8AC3E}">
        <p14:creationId xmlns:p14="http://schemas.microsoft.com/office/powerpoint/2010/main" val="3228677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Coleções</a:t>
            </a:r>
            <a:endParaRPr sz="2400" b="0" i="0" u="none" strike="noStrike" cap="none" dirty="0">
              <a:solidFill>
                <a:schemeClr val="dk1"/>
              </a:solidFill>
              <a:latin typeface="Times New Roman"/>
              <a:ea typeface="Times New Roman"/>
              <a:cs typeface="Times New Roman"/>
              <a:sym typeface="Times New Roman"/>
            </a:endParaRPr>
          </a:p>
        </p:txBody>
      </p:sp>
      <p:sp>
        <p:nvSpPr>
          <p:cNvPr id="5" name="CaixaDeTexto 4">
            <a:extLst>
              <a:ext uri="{FF2B5EF4-FFF2-40B4-BE49-F238E27FC236}">
                <a16:creationId xmlns:a16="http://schemas.microsoft.com/office/drawing/2014/main" id="{392FD5C1-A72D-2152-5ECD-BAACA63E6B79}"/>
              </a:ext>
            </a:extLst>
          </p:cNvPr>
          <p:cNvSpPr txBox="1"/>
          <p:nvPr/>
        </p:nvSpPr>
        <p:spPr>
          <a:xfrm>
            <a:off x="1649900" y="933721"/>
            <a:ext cx="6900072" cy="1077218"/>
          </a:xfrm>
          <a:prstGeom prst="rect">
            <a:avLst/>
          </a:prstGeom>
          <a:noFill/>
        </p:spPr>
        <p:txBody>
          <a:bodyPr wrap="square">
            <a:spAutoFit/>
          </a:bodyPr>
          <a:lstStyle/>
          <a:p>
            <a:r>
              <a:rPr lang="pt-BR" sz="1600" b="0" i="0" dirty="0">
                <a:solidFill>
                  <a:srgbClr val="253A44"/>
                </a:solidFill>
                <a:effectLst/>
                <a:latin typeface="Source Serif Pro" panose="02040603050405020204" pitchFamily="18" charset="0"/>
              </a:rPr>
              <a:t>As coleções permitem armazenar múltiplos itens dentro de uma única unidade, que funciona como um container. Hoje veremos as quatro coleções utilizadas em Python, que são as listas, tuplas, dicionários e conjuntos(sets).</a:t>
            </a:r>
            <a:endParaRPr lang="pt-BR" sz="1600" dirty="0"/>
          </a:p>
        </p:txBody>
      </p:sp>
      <p:sp>
        <p:nvSpPr>
          <p:cNvPr id="6" name="CaixaDeTexto 5">
            <a:extLst>
              <a:ext uri="{FF2B5EF4-FFF2-40B4-BE49-F238E27FC236}">
                <a16:creationId xmlns:a16="http://schemas.microsoft.com/office/drawing/2014/main" id="{53806DA5-9163-EB65-1C41-EBC051388AF9}"/>
              </a:ext>
            </a:extLst>
          </p:cNvPr>
          <p:cNvSpPr txBox="1"/>
          <p:nvPr/>
        </p:nvSpPr>
        <p:spPr>
          <a:xfrm>
            <a:off x="1649900" y="2203299"/>
            <a:ext cx="6900072" cy="2800767"/>
          </a:xfrm>
          <a:prstGeom prst="rect">
            <a:avLst/>
          </a:prstGeom>
          <a:noFill/>
        </p:spPr>
        <p:txBody>
          <a:bodyPr wrap="square">
            <a:spAutoFit/>
          </a:bodyPr>
          <a:lstStyle/>
          <a:p>
            <a:pPr marL="342900" indent="-342900">
              <a:buFont typeface="+mj-lt"/>
              <a:buAutoNum type="arabicPeriod"/>
            </a:pPr>
            <a:r>
              <a:rPr lang="pt-BR" sz="1600" dirty="0">
                <a:solidFill>
                  <a:srgbClr val="253A44"/>
                </a:solidFill>
                <a:latin typeface="Source Serif Pro" panose="02040603050405020204" pitchFamily="18" charset="0"/>
              </a:rPr>
              <a:t>Lista(</a:t>
            </a:r>
            <a:r>
              <a:rPr lang="pt-BR" sz="1600" dirty="0" err="1">
                <a:solidFill>
                  <a:srgbClr val="253A44"/>
                </a:solidFill>
                <a:latin typeface="Source Serif Pro" panose="02040603050405020204" pitchFamily="18" charset="0"/>
              </a:rPr>
              <a:t>list</a:t>
            </a:r>
            <a:r>
              <a:rPr lang="pt-BR" sz="1600" dirty="0">
                <a:solidFill>
                  <a:srgbClr val="253A44"/>
                </a:solidFill>
                <a:latin typeface="Source Serif Pro" panose="02040603050405020204" pitchFamily="18" charset="0"/>
              </a:rPr>
              <a:t>): É uma coleção ordenada e mutável. Permite membros duplicados.</a:t>
            </a:r>
          </a:p>
          <a:p>
            <a:pPr marL="342900" indent="-342900">
              <a:buFont typeface="+mj-lt"/>
              <a:buAutoNum type="arabicPeriod"/>
            </a:pPr>
            <a:endParaRPr lang="pt-BR" sz="1600" dirty="0">
              <a:solidFill>
                <a:srgbClr val="253A44"/>
              </a:solidFill>
              <a:latin typeface="Source Serif Pro" panose="02040603050405020204" pitchFamily="18" charset="0"/>
            </a:endParaRPr>
          </a:p>
          <a:p>
            <a:pPr marL="342900" indent="-342900">
              <a:buFont typeface="+mj-lt"/>
              <a:buAutoNum type="arabicPeriod"/>
            </a:pPr>
            <a:r>
              <a:rPr lang="pt-BR" sz="1600" dirty="0">
                <a:solidFill>
                  <a:srgbClr val="253A44"/>
                </a:solidFill>
                <a:latin typeface="Source Serif Pro" panose="02040603050405020204" pitchFamily="18" charset="0"/>
              </a:rPr>
              <a:t>Tupla(</a:t>
            </a:r>
            <a:r>
              <a:rPr lang="pt-BR" sz="1600" dirty="0" err="1">
                <a:solidFill>
                  <a:srgbClr val="253A44"/>
                </a:solidFill>
                <a:latin typeface="Source Serif Pro" panose="02040603050405020204" pitchFamily="18" charset="0"/>
              </a:rPr>
              <a:t>tuple</a:t>
            </a:r>
            <a:r>
              <a:rPr lang="pt-BR" sz="1600" dirty="0">
                <a:solidFill>
                  <a:srgbClr val="253A44"/>
                </a:solidFill>
                <a:latin typeface="Source Serif Pro" panose="02040603050405020204" pitchFamily="18" charset="0"/>
              </a:rPr>
              <a:t>): É uma coleção ordenada e imutável. Permite membros duplicados.</a:t>
            </a:r>
          </a:p>
          <a:p>
            <a:pPr marL="342900" indent="-342900">
              <a:buFont typeface="+mj-lt"/>
              <a:buAutoNum type="arabicPeriod"/>
            </a:pPr>
            <a:endParaRPr lang="pt-BR" sz="1600" dirty="0">
              <a:solidFill>
                <a:srgbClr val="253A44"/>
              </a:solidFill>
              <a:latin typeface="Source Serif Pro" panose="02040603050405020204" pitchFamily="18" charset="0"/>
            </a:endParaRPr>
          </a:p>
          <a:p>
            <a:pPr marL="342900" indent="-342900">
              <a:buFont typeface="+mj-lt"/>
              <a:buAutoNum type="arabicPeriod"/>
            </a:pPr>
            <a:r>
              <a:rPr lang="pt-BR" sz="1600" dirty="0">
                <a:solidFill>
                  <a:srgbClr val="253A44"/>
                </a:solidFill>
                <a:latin typeface="Source Serif Pro" panose="02040603050405020204" pitchFamily="18" charset="0"/>
              </a:rPr>
              <a:t>Conjunto(set): É uma coleção não-ordenada, imutável* e não indexada. Não pode conter membros duplicados.</a:t>
            </a:r>
          </a:p>
          <a:p>
            <a:pPr marL="342900" indent="-342900">
              <a:buFont typeface="+mj-lt"/>
              <a:buAutoNum type="arabicPeriod"/>
            </a:pPr>
            <a:endParaRPr lang="pt-BR" sz="1600" dirty="0">
              <a:solidFill>
                <a:srgbClr val="253A44"/>
              </a:solidFill>
              <a:latin typeface="Source Serif Pro" panose="02040603050405020204" pitchFamily="18" charset="0"/>
            </a:endParaRPr>
          </a:p>
          <a:p>
            <a:pPr marL="342900" indent="-342900">
              <a:buFont typeface="+mj-lt"/>
              <a:buAutoNum type="arabicPeriod"/>
            </a:pPr>
            <a:r>
              <a:rPr lang="pt-BR" sz="1600" dirty="0">
                <a:solidFill>
                  <a:srgbClr val="253A44"/>
                </a:solidFill>
                <a:latin typeface="Source Serif Pro" panose="02040603050405020204" pitchFamily="18" charset="0"/>
              </a:rPr>
              <a:t>Dicionário(</a:t>
            </a:r>
            <a:r>
              <a:rPr lang="pt-BR" sz="1600" dirty="0" err="1">
                <a:solidFill>
                  <a:srgbClr val="253A44"/>
                </a:solidFill>
                <a:latin typeface="Source Serif Pro" panose="02040603050405020204" pitchFamily="18" charset="0"/>
              </a:rPr>
              <a:t>Dictionary</a:t>
            </a:r>
            <a:r>
              <a:rPr lang="pt-BR" sz="1600" dirty="0">
                <a:solidFill>
                  <a:srgbClr val="253A44"/>
                </a:solidFill>
                <a:latin typeface="Source Serif Pro" panose="02040603050405020204" pitchFamily="18" charset="0"/>
              </a:rPr>
              <a:t>): É uma coleção ordenada** e mutável. Não pode conter membros duplicados.</a:t>
            </a:r>
            <a:endParaRPr lang="pt-BR" sz="1600" dirty="0"/>
          </a:p>
        </p:txBody>
      </p:sp>
    </p:spTree>
    <p:extLst>
      <p:ext uri="{BB962C8B-B14F-4D97-AF65-F5344CB8AC3E}">
        <p14:creationId xmlns:p14="http://schemas.microsoft.com/office/powerpoint/2010/main" val="2028637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Lista</a:t>
            </a:r>
            <a:endParaRPr sz="2400" b="0" i="0" u="none" strike="noStrike" cap="none" dirty="0">
              <a:solidFill>
                <a:schemeClr val="dk1"/>
              </a:solidFill>
              <a:latin typeface="Times New Roman"/>
              <a:ea typeface="Times New Roman"/>
              <a:cs typeface="Times New Roman"/>
              <a:sym typeface="Times New Roman"/>
            </a:endParaRPr>
          </a:p>
        </p:txBody>
      </p:sp>
      <p:sp>
        <p:nvSpPr>
          <p:cNvPr id="4" name="CaixaDeTexto 3">
            <a:extLst>
              <a:ext uri="{FF2B5EF4-FFF2-40B4-BE49-F238E27FC236}">
                <a16:creationId xmlns:a16="http://schemas.microsoft.com/office/drawing/2014/main" id="{721236F4-9BFF-481A-D2A6-2AB09E213458}"/>
              </a:ext>
            </a:extLst>
          </p:cNvPr>
          <p:cNvSpPr txBox="1"/>
          <p:nvPr/>
        </p:nvSpPr>
        <p:spPr>
          <a:xfrm>
            <a:off x="1649901" y="1127380"/>
            <a:ext cx="7045365" cy="738664"/>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Lista é uma coleção de valores indexada, em que cada valor é identificado por um índice. O primeiro item na lista está no índice 0, o segundo no índice 1 e assim por diante.</a:t>
            </a:r>
            <a:endParaRPr lang="pt-BR" dirty="0"/>
          </a:p>
        </p:txBody>
      </p:sp>
      <p:sp>
        <p:nvSpPr>
          <p:cNvPr id="8" name="CaixaDeTexto 7">
            <a:extLst>
              <a:ext uri="{FF2B5EF4-FFF2-40B4-BE49-F238E27FC236}">
                <a16:creationId xmlns:a16="http://schemas.microsoft.com/office/drawing/2014/main" id="{76048D91-9DB1-65B8-49C2-126FDB5F7C7E}"/>
              </a:ext>
            </a:extLst>
          </p:cNvPr>
          <p:cNvSpPr txBox="1"/>
          <p:nvPr/>
        </p:nvSpPr>
        <p:spPr>
          <a:xfrm>
            <a:off x="1649901" y="1907345"/>
            <a:ext cx="6765966" cy="954107"/>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Para criar uma lista com elementos deve-se usar colchetes e adicionar os itens entre eles separados por vírgula, como mostra o </a:t>
            </a:r>
            <a:r>
              <a:rPr lang="pt-BR" b="1" i="0" dirty="0">
                <a:solidFill>
                  <a:srgbClr val="253A44"/>
                </a:solidFill>
                <a:effectLst/>
                <a:latin typeface="Source Serif Pro" panose="02040603050405020204" pitchFamily="18" charset="0"/>
              </a:rPr>
              <a:t>Código:</a:t>
            </a:r>
          </a:p>
          <a:p>
            <a:endParaRPr lang="pt-BR" b="1" dirty="0">
              <a:solidFill>
                <a:srgbClr val="253A44"/>
              </a:solidFill>
              <a:latin typeface="Source Serif Pro" panose="02040603050405020204" pitchFamily="18" charset="0"/>
            </a:endParaRPr>
          </a:p>
          <a:p>
            <a:endParaRPr lang="pt-BR" dirty="0"/>
          </a:p>
        </p:txBody>
      </p:sp>
      <p:pic>
        <p:nvPicPr>
          <p:cNvPr id="10" name="Imagem 9">
            <a:extLst>
              <a:ext uri="{FF2B5EF4-FFF2-40B4-BE49-F238E27FC236}">
                <a16:creationId xmlns:a16="http://schemas.microsoft.com/office/drawing/2014/main" id="{E70B9620-1581-6A27-3DB4-6941A52A0B6A}"/>
              </a:ext>
            </a:extLst>
          </p:cNvPr>
          <p:cNvPicPr>
            <a:picLocks noChangeAspect="1"/>
          </p:cNvPicPr>
          <p:nvPr/>
        </p:nvPicPr>
        <p:blipFill>
          <a:blip r:embed="rId3"/>
          <a:stretch>
            <a:fillRect/>
          </a:stretch>
        </p:blipFill>
        <p:spPr>
          <a:xfrm>
            <a:off x="1649901" y="2751411"/>
            <a:ext cx="6966993" cy="1264709"/>
          </a:xfrm>
          <a:prstGeom prst="rect">
            <a:avLst/>
          </a:prstGeom>
        </p:spPr>
      </p:pic>
    </p:spTree>
    <p:extLst>
      <p:ext uri="{BB962C8B-B14F-4D97-AF65-F5344CB8AC3E}">
        <p14:creationId xmlns:p14="http://schemas.microsoft.com/office/powerpoint/2010/main" val="4243781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Lista</a:t>
            </a:r>
            <a:endParaRPr sz="2400" b="0" i="0" u="none" strike="noStrike" cap="none" dirty="0">
              <a:solidFill>
                <a:schemeClr val="dk1"/>
              </a:solidFill>
              <a:latin typeface="Times New Roman"/>
              <a:ea typeface="Times New Roman"/>
              <a:cs typeface="Times New Roman"/>
              <a:sym typeface="Times New Roman"/>
            </a:endParaRPr>
          </a:p>
        </p:txBody>
      </p:sp>
      <p:sp>
        <p:nvSpPr>
          <p:cNvPr id="5" name="CaixaDeTexto 4">
            <a:extLst>
              <a:ext uri="{FF2B5EF4-FFF2-40B4-BE49-F238E27FC236}">
                <a16:creationId xmlns:a16="http://schemas.microsoft.com/office/drawing/2014/main" id="{C9C6617B-255F-ADC8-5A31-294286E21DB5}"/>
              </a:ext>
            </a:extLst>
          </p:cNvPr>
          <p:cNvSpPr txBox="1"/>
          <p:nvPr/>
        </p:nvSpPr>
        <p:spPr>
          <a:xfrm>
            <a:off x="1649899" y="958047"/>
            <a:ext cx="7146967" cy="738664"/>
          </a:xfrm>
          <a:prstGeom prst="rect">
            <a:avLst/>
          </a:prstGeom>
          <a:noFill/>
        </p:spPr>
        <p:txBody>
          <a:bodyPr wrap="square">
            <a:spAutoFit/>
          </a:bodyPr>
          <a:lstStyle/>
          <a:p>
            <a:r>
              <a:rPr lang="pt-BR" b="0" i="0" dirty="0">
                <a:solidFill>
                  <a:srgbClr val="253A44"/>
                </a:solidFill>
                <a:effectLst/>
                <a:latin typeface="Source Serif Pro" panose="02040603050405020204" pitchFamily="18" charset="0"/>
              </a:rPr>
              <a:t>Outra característica das listas é que elas podem possuir diferentes tipos de elementos na sua composição. Isso quer dizer que podemos ter </a:t>
            </a:r>
            <a:r>
              <a:rPr lang="pt-BR" b="0" i="0" dirty="0" err="1">
                <a:solidFill>
                  <a:srgbClr val="253A44"/>
                </a:solidFill>
                <a:effectLst/>
                <a:latin typeface="Source Serif Pro" panose="02040603050405020204" pitchFamily="18" charset="0"/>
              </a:rPr>
              <a:t>strings</a:t>
            </a:r>
            <a:r>
              <a:rPr lang="pt-BR" b="0" i="0" dirty="0">
                <a:solidFill>
                  <a:srgbClr val="253A44"/>
                </a:solidFill>
                <a:effectLst/>
                <a:latin typeface="Source Serif Pro" panose="02040603050405020204" pitchFamily="18" charset="0"/>
              </a:rPr>
              <a:t>, booleanos, inteiros e outros tipos diferentes de objetos na mesma lista.</a:t>
            </a:r>
            <a:endParaRPr lang="pt-BR" dirty="0"/>
          </a:p>
        </p:txBody>
      </p:sp>
      <p:pic>
        <p:nvPicPr>
          <p:cNvPr id="7" name="Imagem 6">
            <a:extLst>
              <a:ext uri="{FF2B5EF4-FFF2-40B4-BE49-F238E27FC236}">
                <a16:creationId xmlns:a16="http://schemas.microsoft.com/office/drawing/2014/main" id="{A5522FAA-E1F3-D6F9-74DD-FF9D55CEDDB9}"/>
              </a:ext>
            </a:extLst>
          </p:cNvPr>
          <p:cNvPicPr>
            <a:picLocks noChangeAspect="1"/>
          </p:cNvPicPr>
          <p:nvPr/>
        </p:nvPicPr>
        <p:blipFill>
          <a:blip r:embed="rId3"/>
          <a:stretch>
            <a:fillRect/>
          </a:stretch>
        </p:blipFill>
        <p:spPr>
          <a:xfrm>
            <a:off x="1727200" y="2334508"/>
            <a:ext cx="6730999" cy="1517024"/>
          </a:xfrm>
          <a:prstGeom prst="rect">
            <a:avLst/>
          </a:prstGeom>
        </p:spPr>
      </p:pic>
    </p:spTree>
    <p:extLst>
      <p:ext uri="{BB962C8B-B14F-4D97-AF65-F5344CB8AC3E}">
        <p14:creationId xmlns:p14="http://schemas.microsoft.com/office/powerpoint/2010/main" val="348072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Google Shape;69;p3">
            <a:extLst>
              <a:ext uri="{FF2B5EF4-FFF2-40B4-BE49-F238E27FC236}">
                <a16:creationId xmlns:a16="http://schemas.microsoft.com/office/drawing/2014/main" id="{BAB4350A-2A11-2252-3D6F-B297466BC9B2}"/>
              </a:ext>
            </a:extLst>
          </p:cNvPr>
          <p:cNvSpPr txBox="1"/>
          <p:nvPr/>
        </p:nvSpPr>
        <p:spPr>
          <a:xfrm>
            <a:off x="1649902" y="332718"/>
            <a:ext cx="7942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Times New Roman"/>
              <a:buNone/>
            </a:pPr>
            <a:r>
              <a:rPr lang="pt-BR" sz="2400" b="1" i="0" u="none" strike="noStrike" cap="none" dirty="0">
                <a:solidFill>
                  <a:schemeClr val="dk1"/>
                </a:solidFill>
                <a:latin typeface="Times New Roman"/>
                <a:ea typeface="Times New Roman"/>
                <a:cs typeface="Times New Roman"/>
                <a:sym typeface="Times New Roman"/>
              </a:rPr>
              <a:t>Lista</a:t>
            </a:r>
            <a:endParaRPr sz="2400" b="0" i="0" u="none" strike="noStrike" cap="none" dirty="0">
              <a:solidFill>
                <a:schemeClr val="dk1"/>
              </a:solidFill>
              <a:latin typeface="Times New Roman"/>
              <a:ea typeface="Times New Roman"/>
              <a:cs typeface="Times New Roman"/>
              <a:sym typeface="Times New Roman"/>
            </a:endParaRPr>
          </a:p>
        </p:txBody>
      </p:sp>
      <p:pic>
        <p:nvPicPr>
          <p:cNvPr id="10" name="Imagem 9">
            <a:extLst>
              <a:ext uri="{FF2B5EF4-FFF2-40B4-BE49-F238E27FC236}">
                <a16:creationId xmlns:a16="http://schemas.microsoft.com/office/drawing/2014/main" id="{E70B9620-1581-6A27-3DB4-6941A52A0B6A}"/>
              </a:ext>
            </a:extLst>
          </p:cNvPr>
          <p:cNvPicPr>
            <a:picLocks noChangeAspect="1"/>
          </p:cNvPicPr>
          <p:nvPr/>
        </p:nvPicPr>
        <p:blipFill>
          <a:blip r:embed="rId3"/>
          <a:stretch>
            <a:fillRect/>
          </a:stretch>
        </p:blipFill>
        <p:spPr>
          <a:xfrm>
            <a:off x="1649902" y="1131357"/>
            <a:ext cx="6966993" cy="1264709"/>
          </a:xfrm>
          <a:prstGeom prst="rect">
            <a:avLst/>
          </a:prstGeom>
        </p:spPr>
      </p:pic>
      <p:sp>
        <p:nvSpPr>
          <p:cNvPr id="5" name="CaixaDeTexto 4">
            <a:extLst>
              <a:ext uri="{FF2B5EF4-FFF2-40B4-BE49-F238E27FC236}">
                <a16:creationId xmlns:a16="http://schemas.microsoft.com/office/drawing/2014/main" id="{4CE496B4-96C1-450A-B6A1-96FA035ABE96}"/>
              </a:ext>
            </a:extLst>
          </p:cNvPr>
          <p:cNvSpPr txBox="1"/>
          <p:nvPr/>
        </p:nvSpPr>
        <p:spPr>
          <a:xfrm>
            <a:off x="1649903" y="2733040"/>
            <a:ext cx="6966992" cy="954107"/>
          </a:xfrm>
          <a:prstGeom prst="rect">
            <a:avLst/>
          </a:prstGeom>
          <a:noFill/>
        </p:spPr>
        <p:txBody>
          <a:bodyPr wrap="square">
            <a:spAutoFit/>
          </a:bodyPr>
          <a:lstStyle/>
          <a:p>
            <a:pPr algn="l"/>
            <a:r>
              <a:rPr lang="pt-BR" b="0" i="0" dirty="0">
                <a:solidFill>
                  <a:srgbClr val="253A44"/>
                </a:solidFill>
                <a:effectLst/>
                <a:latin typeface="Source Serif Pro" panose="02040603050405020204" pitchFamily="18" charset="0"/>
              </a:rPr>
              <a:t>Na linha 1 criamos uma variável do tipo lista chamada </a:t>
            </a:r>
            <a:r>
              <a:rPr lang="pt-BR" b="0" i="0" dirty="0">
                <a:solidFill>
                  <a:srgbClr val="FF0000"/>
                </a:solidFill>
                <a:effectLst/>
                <a:latin typeface="Roboto mono"/>
              </a:rPr>
              <a:t>programadores</a:t>
            </a:r>
            <a:r>
              <a:rPr lang="pt-BR" b="0" i="0" dirty="0">
                <a:solidFill>
                  <a:srgbClr val="253A44"/>
                </a:solidFill>
                <a:effectLst/>
                <a:latin typeface="Source Serif Pro" panose="02040603050405020204" pitchFamily="18" charset="0"/>
              </a:rPr>
              <a:t> contendo cinco nomes como os seus itens. Como já visto antes a função </a:t>
            </a:r>
            <a:r>
              <a:rPr lang="pt-BR" b="1" i="0" u="none" strike="noStrike" dirty="0">
                <a:solidFill>
                  <a:srgbClr val="FF0000"/>
                </a:solidFill>
                <a:effectLst/>
                <a:latin typeface="Montserrat" panose="00000500000000000000" pitchFamily="2" charset="0"/>
              </a:rPr>
              <a:t>type()</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(Linha 2) traz o tipo de variável e </a:t>
            </a:r>
            <a:r>
              <a:rPr lang="pt-BR" b="1" i="0" u="none" strike="noStrike" dirty="0" err="1">
                <a:solidFill>
                  <a:srgbClr val="FF0000"/>
                </a:solidFill>
                <a:effectLst/>
                <a:latin typeface="Montserrat" panose="00000500000000000000" pitchFamily="2" charset="0"/>
              </a:rPr>
              <a:t>len</a:t>
            </a:r>
            <a:r>
              <a:rPr lang="pt-BR" b="1" i="0" u="none" strike="noStrike" dirty="0">
                <a:solidFill>
                  <a:srgbClr val="FF0000"/>
                </a:solidFill>
                <a:effectLst/>
                <a:latin typeface="Montserrat" panose="00000500000000000000" pitchFamily="2" charset="0"/>
              </a:rPr>
              <a:t>()</a:t>
            </a:r>
            <a:r>
              <a:rPr lang="pt-BR" b="0" i="0" dirty="0">
                <a:solidFill>
                  <a:srgbClr val="FF0000"/>
                </a:solidFill>
                <a:effectLst/>
                <a:latin typeface="Source Serif Pro" panose="02040603050405020204" pitchFamily="18" charset="0"/>
              </a:rPr>
              <a:t> </a:t>
            </a:r>
            <a:r>
              <a:rPr lang="pt-BR" b="0" i="0" dirty="0">
                <a:solidFill>
                  <a:srgbClr val="253A44"/>
                </a:solidFill>
                <a:effectLst/>
                <a:latin typeface="Source Serif Pro" panose="02040603050405020204" pitchFamily="18" charset="0"/>
              </a:rPr>
              <a:t>(Linha 3) o tamanho do objeto. Observe que na linha 4 imprimimos um item da lista acessando o índice 4.</a:t>
            </a:r>
          </a:p>
        </p:txBody>
      </p:sp>
    </p:spTree>
    <p:extLst>
      <p:ext uri="{BB962C8B-B14F-4D97-AF65-F5344CB8AC3E}">
        <p14:creationId xmlns:p14="http://schemas.microsoft.com/office/powerpoint/2010/main" val="613263999"/>
      </p:ext>
    </p:extLst>
  </p:cSld>
  <p:clrMapOvr>
    <a:masterClrMapping/>
  </p:clrMapOvr>
</p:sld>
</file>

<file path=ppt/theme/theme1.xml><?xml version="1.0" encoding="utf-8"?>
<a:theme xmlns:a="http://schemas.openxmlformats.org/drawingml/2006/main" name="Elegant Blu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TotalTime>
  <Words>1969</Words>
  <Application>Microsoft Office PowerPoint</Application>
  <PresentationFormat>Apresentação na tela (16:9)</PresentationFormat>
  <Paragraphs>132</Paragraphs>
  <Slides>34</Slides>
  <Notes>34</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34</vt:i4>
      </vt:variant>
    </vt:vector>
  </HeadingPairs>
  <TitlesOfParts>
    <vt:vector size="45" baseType="lpstr">
      <vt:lpstr>Montserrat ExtraBold</vt:lpstr>
      <vt:lpstr>Montserrat</vt:lpstr>
      <vt:lpstr>Roboto</vt:lpstr>
      <vt:lpstr>Consolas</vt:lpstr>
      <vt:lpstr>Arial</vt:lpstr>
      <vt:lpstr>Roboto mono</vt:lpstr>
      <vt:lpstr>Lato</vt:lpstr>
      <vt:lpstr>Source Serif Pro</vt:lpstr>
      <vt:lpstr>Spectral Light</vt:lpstr>
      <vt:lpstr>Times New Roman</vt:lpstr>
      <vt:lpstr>Elegant Blue</vt:lpstr>
      <vt:lpstr>Tipos de dados: Coleções  Instrutor: Tarik Ponciano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Obrigado!!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Doraneide Albuquerque Fernandes</dc:creator>
  <cp:lastModifiedBy>Tarik Ponciano</cp:lastModifiedBy>
  <cp:revision>31</cp:revision>
  <dcterms:modified xsi:type="dcterms:W3CDTF">2022-11-18T09:20:12Z</dcterms:modified>
</cp:coreProperties>
</file>